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93" r:id="rId3"/>
    <p:sldId id="294" r:id="rId4"/>
    <p:sldId id="286" r:id="rId5"/>
    <p:sldId id="295" r:id="rId6"/>
    <p:sldId id="296" r:id="rId7"/>
    <p:sldId id="297" r:id="rId8"/>
    <p:sldId id="302" r:id="rId9"/>
    <p:sldId id="298" r:id="rId10"/>
    <p:sldId id="303" r:id="rId11"/>
    <p:sldId id="304" r:id="rId12"/>
    <p:sldId id="310" r:id="rId13"/>
    <p:sldId id="305" r:id="rId14"/>
    <p:sldId id="300" r:id="rId15"/>
    <p:sldId id="306" r:id="rId16"/>
    <p:sldId id="307" r:id="rId17"/>
    <p:sldId id="281" r:id="rId18"/>
    <p:sldId id="308" r:id="rId19"/>
    <p:sldId id="30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06"/>
  </p:normalViewPr>
  <p:slideViewPr>
    <p:cSldViewPr snapToGrid="0">
      <p:cViewPr>
        <p:scale>
          <a:sx n="110" d="100"/>
          <a:sy n="110" d="100"/>
        </p:scale>
        <p:origin x="40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8308F-96F4-7182-2A8E-6B7CDDE1A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8614F6-1C6A-8405-14D1-432AB3174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B5BE-1AB8-80E5-07FE-C546054F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67415D-4AAA-67C5-350C-1524CF49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4CADE-3250-0F57-CE5F-CC60C99D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994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F92C8-12AC-528B-6FCC-E4EB04D6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DA48B0-D545-FB7F-1016-A1ED336B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3D9B9B-347E-22E7-5044-9CBB8FD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3D35CB-8A12-77FC-A637-CC022D4D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ED370-D74E-BED8-E198-145C426B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9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942B30-3A61-79AF-F9A2-5E110E50E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EA4139-084E-A9DF-29F1-FF6E87694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F9D09D-9DCD-3EE4-E21C-93395CE7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C8D5C9-8613-81DC-685B-482B232F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F837E5-72C6-E3B4-694B-CF08AC05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02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CE002-BFE4-01CC-51CD-4FBF565B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4FB34C-6340-4E35-B1C9-D862FD5D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FCAACF-F194-BF60-2693-3B13869E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7F4046-8C70-BC13-664B-55A7C996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9CE68A-CA90-5C0F-4CCB-9D233E09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84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2D182-EE14-91D3-949F-4FA2B89C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044DE0-742C-298D-BEEE-558A36100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321269-B12E-1D4C-14E4-8AB9F644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0E880C-57E1-FA87-6425-8CF34895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8EC078-B821-2614-8C93-19B5C4D8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417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80CC6-4C58-8CEA-0E90-9231D0D8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1C565-936D-EB22-74A9-560535C32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91E24F-958B-EE20-9C8E-D3F6950CC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8F805C-C32D-F3A0-2953-2D926693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90278D-33E1-A528-DB21-DB542848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630351-81F5-EE0A-596A-BC899A4F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39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C360E-5C83-B646-E384-34B8D552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557A2-CB41-F65D-B06F-D344A5FB0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1C3E01-76FD-E305-DFD2-454851694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046588-ADBC-8F6E-05BE-9603C9D08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536557-5C6C-356E-13CC-FFEE300D9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F1022C-69D4-C531-8E12-74D71D10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B65664A-0097-4D43-88FF-9C62B7C9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FB3AE7-5447-47CA-1477-5D4A37C4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991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EEA38-AE57-8846-67ED-83968283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50804A-408F-9FB8-D093-651B8B6A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51AC2A-9F9A-8B66-ADC2-B42338D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506FB0-4FA9-1D61-46A0-F595FED0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75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3EEE9F-943B-5F6F-ED5C-FFB8F800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AB1760-FFBB-EF53-A1BE-170EA54C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72B840-0140-EC0C-0363-5D8DA0B0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641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E47B7-4F6F-9D26-D3D7-BF7D7E26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1B3CD1-4915-2E3A-AE4D-BECE8B703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0737D4-B810-55A6-72F8-4D7A4A0B8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52C0A0-CE93-4972-46FE-2DB3BAD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F32B9-AA1F-6B21-D3E8-D0F0C583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3EAD66-D3A4-7C8E-9877-B0A8DA35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75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4A84F-9C27-36A8-51A1-06CC06EB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6C52399-E121-203B-3EA7-C3B0504BF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727E9A-03F0-8FB6-66ED-60FD769DB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B05EB-9BD0-1BBF-74CB-895C39B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D326A0-EF76-42B5-AE07-5E86EBA8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9D8E77-FDB0-5D0D-68B5-76CE1DBB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205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41CDDE0-159E-4ED5-BB4E-A2D4798F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998BB8-12D9-B069-3FF4-02F93930E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4162FA-2D1B-1046-236E-D498E5075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D729E-D8B4-B147-8CFE-DE7120A3D4B7}" type="datetimeFigureOut">
              <a:rPr kumimoji="1" lang="zh-TW" altLang="en-US" smtClean="0"/>
              <a:t>2025/3/12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95FE82-A39A-BCDC-EAC5-2977D88AA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ACDF9-385D-B7B1-62F8-8C5F35D81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B64BB-CCA0-B649-88A4-55147A33665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70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BC859-F8D9-C123-93B0-F9D9C63B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Arduino UNO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B6FF92-BA7C-F551-6AE0-3E9CACE3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7" y="2959330"/>
            <a:ext cx="2283229" cy="16951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0A2492-DB3B-CEBA-496C-976D17ED887B}"/>
              </a:ext>
            </a:extLst>
          </p:cNvPr>
          <p:cNvSpPr/>
          <p:nvPr/>
        </p:nvSpPr>
        <p:spPr>
          <a:xfrm>
            <a:off x="1197033" y="2477193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LED</a:t>
            </a:r>
            <a:r>
              <a:rPr kumimoji="1" lang="zh-TW" altLang="en-US" dirty="0"/>
              <a:t>燈條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EBD936-8BC1-804E-7E6E-01EBAA467FDA}"/>
              </a:ext>
            </a:extLst>
          </p:cNvPr>
          <p:cNvSpPr/>
          <p:nvPr/>
        </p:nvSpPr>
        <p:spPr>
          <a:xfrm>
            <a:off x="1197033" y="3562955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蜂鳴器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27D3C9-B873-84E9-9AFF-2825817A062D}"/>
              </a:ext>
            </a:extLst>
          </p:cNvPr>
          <p:cNvSpPr/>
          <p:nvPr/>
        </p:nvSpPr>
        <p:spPr>
          <a:xfrm>
            <a:off x="8127076" y="3524597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按鈕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B5413A-30CB-424D-163F-8BD12C063EE3}"/>
              </a:ext>
            </a:extLst>
          </p:cNvPr>
          <p:cNvSpPr/>
          <p:nvPr/>
        </p:nvSpPr>
        <p:spPr>
          <a:xfrm>
            <a:off x="1188451" y="4499091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霧化器</a:t>
            </a:r>
          </a:p>
        </p:txBody>
      </p:sp>
      <p:cxnSp>
        <p:nvCxnSpPr>
          <p:cNvPr id="12" name="肘形接點 11">
            <a:extLst>
              <a:ext uri="{FF2B5EF4-FFF2-40B4-BE49-F238E27FC236}">
                <a16:creationId xmlns:a16="http://schemas.microsoft.com/office/drawing/2014/main" id="{7CEE5CCB-834E-2137-3ACE-155FF390B1F3}"/>
              </a:ext>
            </a:extLst>
          </p:cNvPr>
          <p:cNvCxnSpPr>
            <a:stCxn id="6" idx="1"/>
            <a:endCxn id="7" idx="3"/>
          </p:cNvCxnSpPr>
          <p:nvPr/>
        </p:nvCxnSpPr>
        <p:spPr>
          <a:xfrm rot="10800000">
            <a:off x="2709949" y="2751514"/>
            <a:ext cx="1945178" cy="1055379"/>
          </a:xfrm>
          <a:prstGeom prst="bentConnector3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ED8E87F6-46CC-8C65-6CE5-2C3178EC8674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rot="10800000" flipV="1">
            <a:off x="2709949" y="3806891"/>
            <a:ext cx="1945178" cy="30383"/>
          </a:xfrm>
          <a:prstGeom prst="bentConnector3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F3474381-87E8-0139-E01B-80D90B59027D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rot="10800000" flipV="1">
            <a:off x="2701367" y="3806891"/>
            <a:ext cx="1953760" cy="966519"/>
          </a:xfrm>
          <a:prstGeom prst="bentConnector3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E14CAE5C-6BA6-A476-2DD7-EE00A2139180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rot="10800000" flipV="1">
            <a:off x="6938356" y="3798916"/>
            <a:ext cx="1188720" cy="7975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8397DB8-79CB-D160-D1B5-4309BF76E6EE}"/>
              </a:ext>
            </a:extLst>
          </p:cNvPr>
          <p:cNvSpPr/>
          <p:nvPr/>
        </p:nvSpPr>
        <p:spPr>
          <a:xfrm>
            <a:off x="581891" y="1690688"/>
            <a:ext cx="2510444" cy="4543857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3E4141-DA9F-7B1F-6A13-E1EF130D8EC5}"/>
              </a:ext>
            </a:extLst>
          </p:cNvPr>
          <p:cNvSpPr/>
          <p:nvPr/>
        </p:nvSpPr>
        <p:spPr>
          <a:xfrm>
            <a:off x="7628312" y="1407404"/>
            <a:ext cx="2510444" cy="4311101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6D9F1F4-EAF5-D9BC-CBA8-1EC7BE5FAD03}"/>
              </a:ext>
            </a:extLst>
          </p:cNvPr>
          <p:cNvSpPr txBox="1"/>
          <p:nvPr/>
        </p:nvSpPr>
        <p:spPr>
          <a:xfrm>
            <a:off x="1349639" y="132135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34466E1-5852-E1BF-8287-2A069562DD5B}"/>
              </a:ext>
            </a:extLst>
          </p:cNvPr>
          <p:cNvSpPr txBox="1"/>
          <p:nvPr/>
        </p:nvSpPr>
        <p:spPr>
          <a:xfrm>
            <a:off x="8396060" y="95202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INPUT</a:t>
            </a:r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4A38BB-5458-3045-AFF3-433149234A21}"/>
              </a:ext>
            </a:extLst>
          </p:cNvPr>
          <p:cNvSpPr txBox="1"/>
          <p:nvPr/>
        </p:nvSpPr>
        <p:spPr>
          <a:xfrm>
            <a:off x="3125587" y="247719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pin4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2DB6C3E-A851-51C2-4CBC-6F301E478154}"/>
              </a:ext>
            </a:extLst>
          </p:cNvPr>
          <p:cNvSpPr txBox="1"/>
          <p:nvPr/>
        </p:nvSpPr>
        <p:spPr>
          <a:xfrm>
            <a:off x="3146505" y="344291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pin5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A1F2BF-9AC3-5F96-BFB0-7F6F64796697}"/>
              </a:ext>
            </a:extLst>
          </p:cNvPr>
          <p:cNvSpPr txBox="1"/>
          <p:nvPr/>
        </p:nvSpPr>
        <p:spPr>
          <a:xfrm>
            <a:off x="3125587" y="44032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pin6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E5E6DFD-E76D-5022-ED9F-A3FD1E5788FB}"/>
              </a:ext>
            </a:extLst>
          </p:cNvPr>
          <p:cNvSpPr txBox="1"/>
          <p:nvPr/>
        </p:nvSpPr>
        <p:spPr>
          <a:xfrm>
            <a:off x="7001044" y="342305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pin8</a:t>
            </a:r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51B73E-8F83-4DCD-907C-EC25C604056D}"/>
              </a:ext>
            </a:extLst>
          </p:cNvPr>
          <p:cNvSpPr/>
          <p:nvPr/>
        </p:nvSpPr>
        <p:spPr>
          <a:xfrm>
            <a:off x="8127076" y="2606625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按鈕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CA588D-7BA2-F151-8486-4C26564CD947}"/>
              </a:ext>
            </a:extLst>
          </p:cNvPr>
          <p:cNvSpPr/>
          <p:nvPr/>
        </p:nvSpPr>
        <p:spPr>
          <a:xfrm>
            <a:off x="8165603" y="4473786"/>
            <a:ext cx="1512916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按鈕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B8EE0F8-613B-B871-69A0-EAA0EDC023AB}"/>
              </a:ext>
            </a:extLst>
          </p:cNvPr>
          <p:cNvSpPr txBox="1"/>
          <p:nvPr/>
        </p:nvSpPr>
        <p:spPr>
          <a:xfrm>
            <a:off x="6991501" y="269627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pin7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1EAF885-4C84-5EDD-97E7-AB390433555A}"/>
              </a:ext>
            </a:extLst>
          </p:cNvPr>
          <p:cNvSpPr txBox="1"/>
          <p:nvPr/>
        </p:nvSpPr>
        <p:spPr>
          <a:xfrm>
            <a:off x="7010786" y="437877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pin9</a:t>
            </a:r>
            <a:endParaRPr kumimoji="1" lang="zh-TW" altLang="en-US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08E1C1B2-8A5C-2A14-8C84-9093F5520BA3}"/>
              </a:ext>
            </a:extLst>
          </p:cNvPr>
          <p:cNvCxnSpPr>
            <a:cxnSpLocks/>
            <a:stCxn id="30" idx="1"/>
            <a:endCxn id="6" idx="3"/>
          </p:cNvCxnSpPr>
          <p:nvPr/>
        </p:nvCxnSpPr>
        <p:spPr>
          <a:xfrm rot="10800000" flipV="1">
            <a:off x="6938356" y="2880944"/>
            <a:ext cx="1188720" cy="92594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ED0A9F1E-9DF6-4270-A821-6BF0D93B6BF5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938356" y="3806893"/>
            <a:ext cx="1188722" cy="917973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DA91EEE-9567-7EA5-7BFA-7B72789ACB0E}"/>
              </a:ext>
            </a:extLst>
          </p:cNvPr>
          <p:cNvSpPr/>
          <p:nvPr/>
        </p:nvSpPr>
        <p:spPr>
          <a:xfrm>
            <a:off x="1196761" y="5429774"/>
            <a:ext cx="1512916" cy="548640"/>
          </a:xfrm>
          <a:prstGeom prst="rect">
            <a:avLst/>
          </a:prstGeom>
          <a:solidFill>
            <a:srgbClr val="8A24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LCD</a:t>
            </a:r>
            <a:endParaRPr kumimoji="1" lang="zh-TW" altLang="en-US" dirty="0"/>
          </a:p>
        </p:txBody>
      </p:sp>
      <p:cxnSp>
        <p:nvCxnSpPr>
          <p:cNvPr id="45" name="肘形接點 44">
            <a:extLst>
              <a:ext uri="{FF2B5EF4-FFF2-40B4-BE49-F238E27FC236}">
                <a16:creationId xmlns:a16="http://schemas.microsoft.com/office/drawing/2014/main" id="{5519E0F1-FC0E-62B3-29CA-E8D65971803D}"/>
              </a:ext>
            </a:extLst>
          </p:cNvPr>
          <p:cNvCxnSpPr>
            <a:cxnSpLocks/>
            <a:stCxn id="6" idx="1"/>
            <a:endCxn id="43" idx="3"/>
          </p:cNvCxnSpPr>
          <p:nvPr/>
        </p:nvCxnSpPr>
        <p:spPr>
          <a:xfrm rot="10800000" flipV="1">
            <a:off x="2709677" y="3806892"/>
            <a:ext cx="1945450" cy="1897202"/>
          </a:xfrm>
          <a:prstGeom prst="bentConnector3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9A8F75B-30FC-B022-8355-05606FF6B7E3}"/>
              </a:ext>
            </a:extLst>
          </p:cNvPr>
          <p:cNvSpPr txBox="1"/>
          <p:nvPr/>
        </p:nvSpPr>
        <p:spPr>
          <a:xfrm>
            <a:off x="3128359" y="532045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I2C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95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9DC8552-340F-DE7D-95E4-636A2FF84170}"/>
              </a:ext>
            </a:extLst>
          </p:cNvPr>
          <p:cNvGrpSpPr/>
          <p:nvPr/>
        </p:nvGrpSpPr>
        <p:grpSpPr>
          <a:xfrm>
            <a:off x="316020" y="1821521"/>
            <a:ext cx="7090610" cy="4153051"/>
            <a:chOff x="1259044" y="150183"/>
            <a:chExt cx="9156099" cy="555117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F99C732-66CB-6C65-B68A-FC795382BD00}"/>
                </a:ext>
              </a:extLst>
            </p:cNvPr>
            <p:cNvSpPr/>
            <p:nvPr/>
          </p:nvSpPr>
          <p:spPr>
            <a:xfrm>
              <a:off x="4635335" y="1080654"/>
              <a:ext cx="1460665" cy="146066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esp01</a:t>
              </a:r>
              <a:endParaRPr kumimoji="1"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76BF025-DAB9-9464-4051-9BCFC2B077AD}"/>
                </a:ext>
              </a:extLst>
            </p:cNvPr>
            <p:cNvSpPr/>
            <p:nvPr/>
          </p:nvSpPr>
          <p:spPr>
            <a:xfrm>
              <a:off x="2159330" y="3667495"/>
              <a:ext cx="1460665" cy="146066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esp01</a:t>
              </a:r>
              <a:endParaRPr kumimoji="1" lang="zh-TW" altLang="en-US" dirty="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819BA21-34E4-5EC0-A29F-689B0DBCBDFE}"/>
                </a:ext>
              </a:extLst>
            </p:cNvPr>
            <p:cNvSpPr/>
            <p:nvPr/>
          </p:nvSpPr>
          <p:spPr>
            <a:xfrm>
              <a:off x="7532211" y="3429000"/>
              <a:ext cx="1460665" cy="146066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esp01</a:t>
              </a:r>
              <a:endParaRPr kumimoji="1"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3FC607-4025-F955-14D8-65B9D020A94D}"/>
                </a:ext>
              </a:extLst>
            </p:cNvPr>
            <p:cNvSpPr txBox="1"/>
            <p:nvPr/>
          </p:nvSpPr>
          <p:spPr>
            <a:xfrm>
              <a:off x="2529444" y="5332021"/>
              <a:ext cx="806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room2</a:t>
              </a:r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3C7CC8F-606B-32E8-7F0D-9E7E408CFE0B}"/>
                </a:ext>
              </a:extLst>
            </p:cNvPr>
            <p:cNvSpPr txBox="1"/>
            <p:nvPr/>
          </p:nvSpPr>
          <p:spPr>
            <a:xfrm>
              <a:off x="7859484" y="5147355"/>
              <a:ext cx="806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room3</a:t>
              </a:r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1BCBEB2-C2E9-8035-C12D-3A0F2A8BC784}"/>
                </a:ext>
              </a:extLst>
            </p:cNvPr>
            <p:cNvSpPr txBox="1"/>
            <p:nvPr/>
          </p:nvSpPr>
          <p:spPr>
            <a:xfrm>
              <a:off x="4962608" y="2648197"/>
              <a:ext cx="806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room1</a:t>
              </a:r>
              <a:endParaRPr kumimoji="1" lang="zh-TW" altLang="en-US" dirty="0"/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0B906757-BB0E-A8BF-D798-8A2E0D798306}"/>
                </a:ext>
              </a:extLst>
            </p:cNvPr>
            <p:cNvCxnSpPr/>
            <p:nvPr/>
          </p:nvCxnSpPr>
          <p:spPr>
            <a:xfrm flipV="1">
              <a:off x="3335562" y="2398816"/>
              <a:ext cx="1402693" cy="1353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23A3204B-8109-6B37-2886-8D36E2E64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398816"/>
              <a:ext cx="1539834" cy="103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20FABD2-7B7C-D9AE-2E08-736567997AF1}"/>
                </a:ext>
              </a:extLst>
            </p:cNvPr>
            <p:cNvSpPr txBox="1"/>
            <p:nvPr/>
          </p:nvSpPr>
          <p:spPr>
            <a:xfrm>
              <a:off x="6839808" y="2218153"/>
              <a:ext cx="3575335" cy="89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Topic: /room3/DHT</a:t>
              </a:r>
            </a:p>
            <a:p>
              <a:r>
                <a:rPr kumimoji="1" lang="en-US" altLang="zh-TW" dirty="0"/>
                <a:t>Msg: {“DHT”:[23.5,98]}</a:t>
              </a:r>
              <a:endParaRPr kumimoji="1"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B6CE144-F933-8DEE-E3A9-FDCA1047E986}"/>
                </a:ext>
              </a:extLst>
            </p:cNvPr>
            <p:cNvSpPr txBox="1"/>
            <p:nvPr/>
          </p:nvSpPr>
          <p:spPr>
            <a:xfrm>
              <a:off x="1259044" y="2267577"/>
              <a:ext cx="3331659" cy="89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Topic: /room2/DHT</a:t>
              </a:r>
            </a:p>
            <a:p>
              <a:r>
                <a:rPr kumimoji="1" lang="en-US" altLang="zh-TW" dirty="0"/>
                <a:t>Msg: {“DHT”:[23.5,98]}</a:t>
              </a:r>
              <a:endParaRPr kumimoji="1"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C4CD195-AEB3-7FED-228E-85F2D4E7F9D4}"/>
                </a:ext>
              </a:extLst>
            </p:cNvPr>
            <p:cNvSpPr/>
            <p:nvPr/>
          </p:nvSpPr>
          <p:spPr>
            <a:xfrm>
              <a:off x="7227568" y="341455"/>
              <a:ext cx="1263832" cy="4987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LED</a:t>
              </a:r>
              <a:endParaRPr kumimoji="1" lang="zh-TW" altLang="en-US" dirty="0"/>
            </a:p>
          </p:txBody>
        </p: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7557609A-71B8-9658-3EDA-56596C73157F}"/>
                </a:ext>
              </a:extLst>
            </p:cNvPr>
            <p:cNvCxnSpPr>
              <a:stCxn id="4" idx="0"/>
            </p:cNvCxnSpPr>
            <p:nvPr/>
          </p:nvCxnSpPr>
          <p:spPr>
            <a:xfrm rot="5400000" flipH="1" flipV="1">
              <a:off x="5444560" y="429214"/>
              <a:ext cx="572548" cy="7303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2DE3014-9D76-26DC-D72F-8D236791E317}"/>
                </a:ext>
              </a:extLst>
            </p:cNvPr>
            <p:cNvSpPr/>
            <p:nvPr/>
          </p:nvSpPr>
          <p:spPr>
            <a:xfrm>
              <a:off x="6096000" y="150183"/>
              <a:ext cx="743809" cy="8813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uno</a:t>
              </a:r>
              <a:endParaRPr kumimoji="1" lang="zh-TW" altLang="en-US" dirty="0"/>
            </a:p>
          </p:txBody>
        </p: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7512EDB7-D8A8-7D4F-7219-A33E663F905A}"/>
                </a:ext>
              </a:extLst>
            </p:cNvPr>
            <p:cNvCxnSpPr>
              <a:stCxn id="21" idx="3"/>
              <a:endCxn id="18" idx="1"/>
            </p:cNvCxnSpPr>
            <p:nvPr/>
          </p:nvCxnSpPr>
          <p:spPr>
            <a:xfrm>
              <a:off x="6839809" y="590837"/>
              <a:ext cx="3877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63B2AD-5A2C-1E92-0DE9-F530E36CD5FD}"/>
              </a:ext>
            </a:extLst>
          </p:cNvPr>
          <p:cNvSpPr txBox="1"/>
          <p:nvPr/>
        </p:nvSpPr>
        <p:spPr>
          <a:xfrm>
            <a:off x="7183880" y="2370549"/>
            <a:ext cx="4154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裝置設計理念，只安裝一個</a:t>
            </a:r>
            <a:r>
              <a:rPr kumimoji="1" lang="en-US" altLang="zh-TW" dirty="0"/>
              <a:t>LCD</a:t>
            </a:r>
            <a:r>
              <a:rPr kumimoji="1" lang="zh-TW" altLang="en-US" dirty="0"/>
              <a:t>，然而，此</a:t>
            </a:r>
            <a:r>
              <a:rPr kumimoji="1" lang="en-US" altLang="zh-TW" dirty="0"/>
              <a:t>lcd</a:t>
            </a:r>
            <a:r>
              <a:rPr kumimoji="1" lang="zh-TW" altLang="en-US" dirty="0"/>
              <a:t>必須要能</a:t>
            </a:r>
            <a:endParaRPr kumimoji="1" lang="en-US" altLang="zh-TW" dirty="0"/>
          </a:p>
          <a:p>
            <a:r>
              <a:rPr kumimoji="1" lang="zh-TW" altLang="en-US" dirty="0"/>
              <a:t>呈現每一個房間溫濕度，安裝在</a:t>
            </a:r>
            <a:r>
              <a:rPr kumimoji="1" lang="en-US" altLang="zh-TW" dirty="0"/>
              <a:t>room1</a:t>
            </a:r>
            <a:r>
              <a:rPr kumimoji="1" lang="zh-TW" altLang="en-US" dirty="0"/>
              <a:t>的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需要訂閱來至</a:t>
            </a:r>
            <a:r>
              <a:rPr kumimoji="1" lang="en-US" altLang="zh-TW" dirty="0"/>
              <a:t>room2 </a:t>
            </a:r>
            <a:r>
              <a:rPr kumimoji="1" lang="zh-TW" altLang="en-US" dirty="0"/>
              <a:t>以及 </a:t>
            </a:r>
            <a:r>
              <a:rPr kumimoji="1" lang="en-US" altLang="zh-TW" dirty="0"/>
              <a:t>room3 </a:t>
            </a:r>
            <a:r>
              <a:rPr kumimoji="1" lang="zh-TW" altLang="en-US" dirty="0"/>
              <a:t>的主題，即可在</a:t>
            </a:r>
            <a:r>
              <a:rPr kumimoji="1" lang="en-US" altLang="zh-TW" dirty="0"/>
              <a:t>lcd</a:t>
            </a:r>
            <a:r>
              <a:rPr kumimoji="1" lang="zh-TW" altLang="en-US" dirty="0"/>
              <a:t>上呈現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7FDBD7C-BC82-F2A4-8BB5-2E7DF3EF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將三房間溫濕度資訊由一顆</a:t>
            </a:r>
            <a:r>
              <a:rPr kumimoji="1" lang="en-US" altLang="zh-TW" dirty="0"/>
              <a:t>lcd</a:t>
            </a:r>
            <a:r>
              <a:rPr kumimoji="1" lang="zh-TW" altLang="en-US" dirty="0"/>
              <a:t>呈現</a:t>
            </a:r>
          </a:p>
        </p:txBody>
      </p:sp>
    </p:spTree>
    <p:extLst>
      <p:ext uri="{BB962C8B-B14F-4D97-AF65-F5344CB8AC3E}">
        <p14:creationId xmlns:p14="http://schemas.microsoft.com/office/powerpoint/2010/main" val="169359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2F8E-7723-BADC-A813-ED3EB076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Button</a:t>
            </a:r>
            <a:r>
              <a:rPr kumimoji="1" lang="zh-TW" altLang="en-US" dirty="0"/>
              <a:t> 長按與連續按功能，利用</a:t>
            </a:r>
            <a:r>
              <a:rPr kumimoji="1" lang="en-US" altLang="zh-TW" dirty="0"/>
              <a:t>LCD</a:t>
            </a:r>
            <a:r>
              <a:rPr kumimoji="1" lang="zh-TW" altLang="en-US" dirty="0"/>
              <a:t>顯示當前模式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74009-6537-6578-69E0-5E7E8A730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按鈕控制情境：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長按：切換模式：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1.</a:t>
            </a:r>
            <a:r>
              <a:rPr kumimoji="1" lang="zh-TW" altLang="en-US" dirty="0"/>
              <a:t>手動操作。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2.</a:t>
            </a:r>
            <a:r>
              <a:rPr kumimoji="1" lang="zh-TW" altLang="en-US" dirty="0"/>
              <a:t>自動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短按：</a:t>
            </a:r>
            <a:r>
              <a:rPr kumimoji="1" lang="en-US" altLang="zh-TW" dirty="0"/>
              <a:t> LED</a:t>
            </a:r>
            <a:r>
              <a:rPr kumimoji="1" lang="zh-TW" altLang="en-US" dirty="0"/>
              <a:t>燈條變暗至</a:t>
            </a:r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r>
              <a:rPr kumimoji="1" lang="en-US" altLang="zh-TW" dirty="0"/>
              <a:t>2</a:t>
            </a:r>
            <a:r>
              <a:rPr kumimoji="1" lang="zh-TW" altLang="en-US" dirty="0"/>
              <a:t>秒內連續按</a:t>
            </a:r>
            <a:r>
              <a:rPr kumimoji="1" lang="en-US" altLang="zh-TW" dirty="0"/>
              <a:t>2</a:t>
            </a:r>
            <a:r>
              <a:rPr kumimoji="1" lang="zh-TW" altLang="en-US" dirty="0"/>
              <a:t>次：設定控制功能模塊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</a:t>
            </a:r>
            <a:r>
              <a:rPr kumimoji="1" lang="zh-TW" altLang="en-US" dirty="0"/>
              <a:t>秒內連續按</a:t>
            </a:r>
            <a:r>
              <a:rPr kumimoji="1" lang="en-US" altLang="zh-TW" dirty="0"/>
              <a:t>3</a:t>
            </a:r>
            <a:r>
              <a:rPr kumimoji="1" lang="zh-TW" altLang="en-US" dirty="0"/>
              <a:t>次</a:t>
            </a:r>
            <a:r>
              <a:rPr kumimoji="1" lang="en-US" altLang="zh-TW" dirty="0"/>
              <a:t>:</a:t>
            </a:r>
            <a:r>
              <a:rPr kumimoji="1" lang="zh-TW" altLang="en-US" dirty="0"/>
              <a:t>開</a:t>
            </a:r>
            <a:r>
              <a:rPr kumimoji="1" lang="en-US" altLang="zh-TW" dirty="0"/>
              <a:t>/</a:t>
            </a:r>
            <a:r>
              <a:rPr kumimoji="1" lang="zh-TW" altLang="en-US" dirty="0"/>
              <a:t>關 </a:t>
            </a:r>
            <a:endParaRPr kumimoji="1" lang="en-US" altLang="zh-TW" dirty="0"/>
          </a:p>
          <a:p>
            <a:r>
              <a:rPr kumimoji="1" lang="zh-TW" altLang="en-US" dirty="0"/>
              <a:t>利用</a:t>
            </a:r>
            <a:r>
              <a:rPr kumimoji="1" lang="en-US" altLang="zh-TW" dirty="0" err="1"/>
              <a:t>millis</a:t>
            </a:r>
            <a:r>
              <a:rPr kumimoji="1" lang="en-US" altLang="zh-TW" dirty="0"/>
              <a:t>()</a:t>
            </a:r>
            <a:r>
              <a:rPr kumimoji="1" lang="zh-TW" altLang="en-US" dirty="0"/>
              <a:t>實現對按鈕按下的時間計算。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放開按鈕後，</a:t>
            </a:r>
            <a:endParaRPr kumimoji="1"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4FD27C-4FC8-4233-8038-F7A185CFAC1E}"/>
              </a:ext>
            </a:extLst>
          </p:cNvPr>
          <p:cNvGrpSpPr/>
          <p:nvPr/>
        </p:nvGrpSpPr>
        <p:grpSpPr>
          <a:xfrm>
            <a:off x="6533986" y="3623094"/>
            <a:ext cx="5069305" cy="2688806"/>
            <a:chOff x="1868978" y="484707"/>
            <a:chExt cx="6744294" cy="417105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29900298-E64A-18BD-4C18-4256FF8BB046}"/>
                </a:ext>
              </a:extLst>
            </p:cNvPr>
            <p:cNvSpPr/>
            <p:nvPr/>
          </p:nvSpPr>
          <p:spPr>
            <a:xfrm>
              <a:off x="1868978" y="2759825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Idle</a:t>
              </a:r>
              <a:endParaRPr kumimoji="1" lang="zh-TW" altLang="en-US" dirty="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1842B6A-8C23-C9A8-8DBE-F474F2747472}"/>
                </a:ext>
              </a:extLst>
            </p:cNvPr>
            <p:cNvSpPr/>
            <p:nvPr/>
          </p:nvSpPr>
          <p:spPr>
            <a:xfrm>
              <a:off x="3882046" y="2759825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等待</a:t>
              </a: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3A8F31A-29DF-4D55-62B9-FEB1535036F0}"/>
                </a:ext>
              </a:extLst>
            </p:cNvPr>
            <p:cNvSpPr/>
            <p:nvPr/>
          </p:nvSpPr>
          <p:spPr>
            <a:xfrm>
              <a:off x="5422669" y="3741364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自動呈現</a:t>
              </a:r>
            </a:p>
          </p:txBody>
        </p:sp>
        <p:cxnSp>
          <p:nvCxnSpPr>
            <p:cNvPr id="8" name="肘形接點 7">
              <a:extLst>
                <a:ext uri="{FF2B5EF4-FFF2-40B4-BE49-F238E27FC236}">
                  <a16:creationId xmlns:a16="http://schemas.microsoft.com/office/drawing/2014/main" id="{42450B6B-8050-1FB5-322A-F4F4854A74E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3215640" y="3217025"/>
              <a:ext cx="666406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1DA11C6-CEB5-956A-65E0-FD082FE8281E}"/>
                </a:ext>
              </a:extLst>
            </p:cNvPr>
            <p:cNvSpPr/>
            <p:nvPr/>
          </p:nvSpPr>
          <p:spPr>
            <a:xfrm>
              <a:off x="5228708" y="1745037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手動操作</a:t>
              </a:r>
            </a:p>
          </p:txBody>
        </p: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7F246AF3-BC47-03B6-7577-91509C0DF521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5228708" y="3217025"/>
              <a:ext cx="867292" cy="5243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接點 10">
              <a:extLst>
                <a:ext uri="{FF2B5EF4-FFF2-40B4-BE49-F238E27FC236}">
                  <a16:creationId xmlns:a16="http://schemas.microsoft.com/office/drawing/2014/main" id="{ABE22582-EA39-0D8A-F384-9B0B9711297C}"/>
                </a:ext>
              </a:extLst>
            </p:cNvPr>
            <p:cNvCxnSpPr>
              <a:cxnSpLocks/>
              <a:stCxn id="9" idx="4"/>
              <a:endCxn id="6" idx="6"/>
            </p:cNvCxnSpPr>
            <p:nvPr/>
          </p:nvCxnSpPr>
          <p:spPr>
            <a:xfrm rot="5400000">
              <a:off x="5286580" y="2601566"/>
              <a:ext cx="557588" cy="673331"/>
            </a:xfrm>
            <a:prstGeom prst="bent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>
              <a:extLst>
                <a:ext uri="{FF2B5EF4-FFF2-40B4-BE49-F238E27FC236}">
                  <a16:creationId xmlns:a16="http://schemas.microsoft.com/office/drawing/2014/main" id="{E6BA3790-825D-E4C1-E1AB-78524A3B0D6A}"/>
                </a:ext>
              </a:extLst>
            </p:cNvPr>
            <p:cNvCxnSpPr>
              <a:stCxn id="7" idx="2"/>
              <a:endCxn id="6" idx="4"/>
            </p:cNvCxnSpPr>
            <p:nvPr/>
          </p:nvCxnSpPr>
          <p:spPr>
            <a:xfrm rot="10800000">
              <a:off x="4555377" y="3674226"/>
              <a:ext cx="867292" cy="5243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85BE2699-E585-5396-D609-8C60BD251AC5}"/>
                </a:ext>
              </a:extLst>
            </p:cNvPr>
            <p:cNvSpPr/>
            <p:nvPr/>
          </p:nvSpPr>
          <p:spPr>
            <a:xfrm>
              <a:off x="7266610" y="484707"/>
              <a:ext cx="1346662" cy="10863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開關</a:t>
              </a:r>
              <a:r>
                <a:rPr kumimoji="1" lang="en-US" altLang="zh-TW" dirty="0"/>
                <a:t>LED</a:t>
              </a:r>
              <a:endParaRPr kumimoji="1"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2410C2E-49FF-FF8F-D22B-34224F87F367}"/>
                </a:ext>
              </a:extLst>
            </p:cNvPr>
            <p:cNvSpPr/>
            <p:nvPr/>
          </p:nvSpPr>
          <p:spPr>
            <a:xfrm>
              <a:off x="7266610" y="2116238"/>
              <a:ext cx="1346662" cy="10863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開關霧化器</a:t>
              </a:r>
            </a:p>
          </p:txBody>
        </p:sp>
        <p:cxnSp>
          <p:nvCxnSpPr>
            <p:cNvPr id="15" name="肘形接點 14">
              <a:extLst>
                <a:ext uri="{FF2B5EF4-FFF2-40B4-BE49-F238E27FC236}">
                  <a16:creationId xmlns:a16="http://schemas.microsoft.com/office/drawing/2014/main" id="{1619A90B-E5B8-CA1E-72EA-B82BA45B0B54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 flipV="1">
              <a:off x="6575370" y="1027906"/>
              <a:ext cx="691240" cy="11743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9B812D23-9382-2D42-8E8F-7D91B0BCC1BE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>
              <a:off x="6575370" y="2202237"/>
              <a:ext cx="691240" cy="4572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>
              <a:extLst>
                <a:ext uri="{FF2B5EF4-FFF2-40B4-BE49-F238E27FC236}">
                  <a16:creationId xmlns:a16="http://schemas.microsoft.com/office/drawing/2014/main" id="{0AD75618-4B3F-5AA3-0F7A-A276A95CE10E}"/>
                </a:ext>
              </a:extLst>
            </p:cNvPr>
            <p:cNvCxnSpPr>
              <a:stCxn id="13" idx="6"/>
              <a:endCxn id="6" idx="0"/>
            </p:cNvCxnSpPr>
            <p:nvPr/>
          </p:nvCxnSpPr>
          <p:spPr>
            <a:xfrm flipH="1">
              <a:off x="4555377" y="1027906"/>
              <a:ext cx="4057895" cy="1731919"/>
            </a:xfrm>
            <a:prstGeom prst="bentConnector4">
              <a:avLst>
                <a:gd name="adj1" fmla="val -5633"/>
                <a:gd name="adj2" fmla="val -412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>
              <a:extLst>
                <a:ext uri="{FF2B5EF4-FFF2-40B4-BE49-F238E27FC236}">
                  <a16:creationId xmlns:a16="http://schemas.microsoft.com/office/drawing/2014/main" id="{08D034C5-D004-9185-7196-BD5FD18D5E76}"/>
                </a:ext>
              </a:extLst>
            </p:cNvPr>
            <p:cNvCxnSpPr>
              <a:stCxn id="14" idx="6"/>
              <a:endCxn id="6" idx="0"/>
            </p:cNvCxnSpPr>
            <p:nvPr/>
          </p:nvCxnSpPr>
          <p:spPr>
            <a:xfrm flipH="1">
              <a:off x="4555377" y="2659437"/>
              <a:ext cx="4057895" cy="100388"/>
            </a:xfrm>
            <a:prstGeom prst="bentConnector4">
              <a:avLst>
                <a:gd name="adj1" fmla="val -5633"/>
                <a:gd name="adj2" fmla="val -234213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接點 18">
              <a:extLst>
                <a:ext uri="{FF2B5EF4-FFF2-40B4-BE49-F238E27FC236}">
                  <a16:creationId xmlns:a16="http://schemas.microsoft.com/office/drawing/2014/main" id="{AF9D87C2-31CB-98EA-E67B-A65B7B2C499D}"/>
                </a:ext>
              </a:extLst>
            </p:cNvPr>
            <p:cNvCxnSpPr>
              <a:stCxn id="9" idx="0"/>
              <a:endCxn id="6" idx="0"/>
            </p:cNvCxnSpPr>
            <p:nvPr/>
          </p:nvCxnSpPr>
          <p:spPr>
            <a:xfrm rot="16200000" flipH="1" flipV="1">
              <a:off x="4721314" y="1579100"/>
              <a:ext cx="1014788" cy="1346662"/>
            </a:xfrm>
            <a:prstGeom prst="bentConnector3">
              <a:avLst>
                <a:gd name="adj1" fmla="val -225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9F15D2-1330-E5F8-877C-8F92847C29EA}"/>
              </a:ext>
            </a:extLst>
          </p:cNvPr>
          <p:cNvSpPr txBox="1"/>
          <p:nvPr/>
        </p:nvSpPr>
        <p:spPr>
          <a:xfrm>
            <a:off x="4221490" y="6311900"/>
            <a:ext cx="2851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狀態切換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0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4F489-B7D1-4940-DB61-77ACA5B0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EAC99A4-D06B-8D71-07DF-21EAC14BD18A}"/>
              </a:ext>
            </a:extLst>
          </p:cNvPr>
          <p:cNvGrpSpPr/>
          <p:nvPr/>
        </p:nvGrpSpPr>
        <p:grpSpPr>
          <a:xfrm>
            <a:off x="3248526" y="2804387"/>
            <a:ext cx="5069305" cy="2688806"/>
            <a:chOff x="1868978" y="484707"/>
            <a:chExt cx="6744294" cy="417105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A8EC54-59B4-CCB8-3EC7-B7A4EBC34A79}"/>
                </a:ext>
              </a:extLst>
            </p:cNvPr>
            <p:cNvSpPr/>
            <p:nvPr/>
          </p:nvSpPr>
          <p:spPr>
            <a:xfrm>
              <a:off x="1868978" y="2759825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/>
                <a:t>Idle</a:t>
              </a:r>
              <a:endParaRPr kumimoji="1" lang="zh-TW" altLang="en-US" sz="1400" dirty="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4D1CB9A-4FCA-5263-6803-2B887AA4EEEF}"/>
                </a:ext>
              </a:extLst>
            </p:cNvPr>
            <p:cNvSpPr/>
            <p:nvPr/>
          </p:nvSpPr>
          <p:spPr>
            <a:xfrm>
              <a:off x="3882046" y="2759825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/>
                <a:t>等待</a:t>
              </a: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938BB25-FB81-1045-D540-4787EB999E9B}"/>
                </a:ext>
              </a:extLst>
            </p:cNvPr>
            <p:cNvSpPr/>
            <p:nvPr/>
          </p:nvSpPr>
          <p:spPr>
            <a:xfrm>
              <a:off x="5422669" y="3741364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/>
                <a:t>自動呈現</a:t>
              </a:r>
            </a:p>
          </p:txBody>
        </p:sp>
        <p:cxnSp>
          <p:nvCxnSpPr>
            <p:cNvPr id="8" name="肘形接點 7">
              <a:extLst>
                <a:ext uri="{FF2B5EF4-FFF2-40B4-BE49-F238E27FC236}">
                  <a16:creationId xmlns:a16="http://schemas.microsoft.com/office/drawing/2014/main" id="{529B0836-BB28-F562-42A5-E9CA9E09B5EA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3215640" y="3217025"/>
              <a:ext cx="666406" cy="127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87003271-A9F4-4244-3670-BB73C0029BFF}"/>
                </a:ext>
              </a:extLst>
            </p:cNvPr>
            <p:cNvSpPr/>
            <p:nvPr/>
          </p:nvSpPr>
          <p:spPr>
            <a:xfrm>
              <a:off x="5228708" y="1745037"/>
              <a:ext cx="1346662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/>
                <a:t>手動操作</a:t>
              </a:r>
            </a:p>
          </p:txBody>
        </p: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597ACAD8-59E8-E0ED-0060-F96F6D0410B4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5228708" y="3217025"/>
              <a:ext cx="867292" cy="52433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接點 10">
              <a:extLst>
                <a:ext uri="{FF2B5EF4-FFF2-40B4-BE49-F238E27FC236}">
                  <a16:creationId xmlns:a16="http://schemas.microsoft.com/office/drawing/2014/main" id="{2E5FBCC4-1E0D-B479-2100-F84D3D9165A3}"/>
                </a:ext>
              </a:extLst>
            </p:cNvPr>
            <p:cNvCxnSpPr>
              <a:cxnSpLocks/>
              <a:stCxn id="9" idx="4"/>
              <a:endCxn id="6" idx="6"/>
            </p:cNvCxnSpPr>
            <p:nvPr/>
          </p:nvCxnSpPr>
          <p:spPr>
            <a:xfrm rot="5400000">
              <a:off x="5286580" y="2601566"/>
              <a:ext cx="557588" cy="673331"/>
            </a:xfrm>
            <a:prstGeom prst="bentConnector2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>
              <a:extLst>
                <a:ext uri="{FF2B5EF4-FFF2-40B4-BE49-F238E27FC236}">
                  <a16:creationId xmlns:a16="http://schemas.microsoft.com/office/drawing/2014/main" id="{8E81D06F-7ED2-DA19-A938-23AB3A7A7182}"/>
                </a:ext>
              </a:extLst>
            </p:cNvPr>
            <p:cNvCxnSpPr>
              <a:stCxn id="7" idx="2"/>
              <a:endCxn id="6" idx="4"/>
            </p:cNvCxnSpPr>
            <p:nvPr/>
          </p:nvCxnSpPr>
          <p:spPr>
            <a:xfrm rot="10800000">
              <a:off x="4555377" y="3674226"/>
              <a:ext cx="867292" cy="52433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9EE4F32-A6EB-0BC0-CDF5-6F1135798E05}"/>
                </a:ext>
              </a:extLst>
            </p:cNvPr>
            <p:cNvSpPr/>
            <p:nvPr/>
          </p:nvSpPr>
          <p:spPr>
            <a:xfrm>
              <a:off x="7266610" y="484707"/>
              <a:ext cx="1346662" cy="10863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/>
                <a:t>開關</a:t>
              </a:r>
              <a:r>
                <a:rPr kumimoji="1" lang="en-US" altLang="zh-TW" sz="1400" dirty="0"/>
                <a:t>LED</a:t>
              </a:r>
              <a:endParaRPr kumimoji="1" lang="zh-TW" altLang="en-US" sz="1400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85A7170-BF3D-0789-CCEB-08C8F62734E8}"/>
                </a:ext>
              </a:extLst>
            </p:cNvPr>
            <p:cNvSpPr/>
            <p:nvPr/>
          </p:nvSpPr>
          <p:spPr>
            <a:xfrm>
              <a:off x="7266610" y="2116238"/>
              <a:ext cx="1346662" cy="10863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/>
                <a:t>開關霧化器</a:t>
              </a:r>
            </a:p>
          </p:txBody>
        </p:sp>
        <p:cxnSp>
          <p:nvCxnSpPr>
            <p:cNvPr id="15" name="肘形接點 14">
              <a:extLst>
                <a:ext uri="{FF2B5EF4-FFF2-40B4-BE49-F238E27FC236}">
                  <a16:creationId xmlns:a16="http://schemas.microsoft.com/office/drawing/2014/main" id="{BCFC6DC6-4ADA-85FD-77FA-408DEE43B024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 flipV="1">
              <a:off x="6575370" y="1027906"/>
              <a:ext cx="691240" cy="117433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05F5B2B0-7C2C-7958-A3D2-8BA6F19973A8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>
              <a:off x="6575370" y="2202237"/>
              <a:ext cx="691240" cy="4572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>
              <a:extLst>
                <a:ext uri="{FF2B5EF4-FFF2-40B4-BE49-F238E27FC236}">
                  <a16:creationId xmlns:a16="http://schemas.microsoft.com/office/drawing/2014/main" id="{870E6969-0109-E20A-686F-F31420B04E34}"/>
                </a:ext>
              </a:extLst>
            </p:cNvPr>
            <p:cNvCxnSpPr>
              <a:stCxn id="13" idx="6"/>
              <a:endCxn id="6" idx="0"/>
            </p:cNvCxnSpPr>
            <p:nvPr/>
          </p:nvCxnSpPr>
          <p:spPr>
            <a:xfrm flipH="1">
              <a:off x="4555377" y="1027906"/>
              <a:ext cx="4057895" cy="1731919"/>
            </a:xfrm>
            <a:prstGeom prst="bentConnector4">
              <a:avLst>
                <a:gd name="adj1" fmla="val -5633"/>
                <a:gd name="adj2" fmla="val -4128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>
              <a:extLst>
                <a:ext uri="{FF2B5EF4-FFF2-40B4-BE49-F238E27FC236}">
                  <a16:creationId xmlns:a16="http://schemas.microsoft.com/office/drawing/2014/main" id="{3C8A4BB5-6BFB-4003-C9D4-292F06AB3A41}"/>
                </a:ext>
              </a:extLst>
            </p:cNvPr>
            <p:cNvCxnSpPr>
              <a:stCxn id="14" idx="6"/>
              <a:endCxn id="6" idx="0"/>
            </p:cNvCxnSpPr>
            <p:nvPr/>
          </p:nvCxnSpPr>
          <p:spPr>
            <a:xfrm flipH="1">
              <a:off x="4555377" y="2659437"/>
              <a:ext cx="4057895" cy="100388"/>
            </a:xfrm>
            <a:prstGeom prst="bentConnector4">
              <a:avLst>
                <a:gd name="adj1" fmla="val -5633"/>
                <a:gd name="adj2" fmla="val -23421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接點 18">
              <a:extLst>
                <a:ext uri="{FF2B5EF4-FFF2-40B4-BE49-F238E27FC236}">
                  <a16:creationId xmlns:a16="http://schemas.microsoft.com/office/drawing/2014/main" id="{214866AB-DC31-A568-452E-7F6E6C3411BA}"/>
                </a:ext>
              </a:extLst>
            </p:cNvPr>
            <p:cNvCxnSpPr>
              <a:stCxn id="9" idx="0"/>
              <a:endCxn id="6" idx="0"/>
            </p:cNvCxnSpPr>
            <p:nvPr/>
          </p:nvCxnSpPr>
          <p:spPr>
            <a:xfrm rot="16200000" flipH="1" flipV="1">
              <a:off x="4721314" y="1579100"/>
              <a:ext cx="1014788" cy="1346662"/>
            </a:xfrm>
            <a:prstGeom prst="bentConnector3">
              <a:avLst>
                <a:gd name="adj1" fmla="val -225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639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DCA12-FC15-194F-61A0-A6C99A81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導入</a:t>
            </a:r>
            <a:r>
              <a:rPr kumimoji="1" lang="en-US" altLang="zh-TW" dirty="0" err="1"/>
              <a:t>millis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5CD9AF-5563-599A-E5B2-E144D251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42221" cy="4351338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按鍵偵測時，如果只利用判讀針腳狀態，直接做對應功能切換，如果沒有延遲，會造成按下瞬間，連跳好幾個狀態，初期在</a:t>
            </a:r>
            <a:r>
              <a:rPr kumimoji="1" lang="en-US" altLang="zh-TW" dirty="0"/>
              <a:t>loop</a:t>
            </a:r>
            <a:r>
              <a:rPr kumimoji="1" lang="zh-TW" altLang="en-US" dirty="0"/>
              <a:t>中延遲</a:t>
            </a:r>
            <a:r>
              <a:rPr kumimoji="1" lang="en-US" altLang="zh-TW" dirty="0"/>
              <a:t>0.2</a:t>
            </a:r>
            <a:r>
              <a:rPr kumimoji="1" lang="zh-TW" altLang="en-US" dirty="0"/>
              <a:t>秒去偵測按鍵狀態，可以運行，不可控情況只偶爾發生。</a:t>
            </a:r>
            <a:endParaRPr kumimoji="1" lang="en-US" altLang="zh-TW" dirty="0"/>
          </a:p>
          <a:p>
            <a:r>
              <a:rPr kumimoji="1" lang="zh-TW" altLang="en-US" dirty="0"/>
              <a:t>伴隨</a:t>
            </a:r>
            <a:r>
              <a:rPr kumimoji="1" lang="en-US" altLang="zh-TW" dirty="0"/>
              <a:t>Led </a:t>
            </a:r>
            <a:r>
              <a:rPr kumimoji="1" lang="zh-TW" altLang="en-US" dirty="0"/>
              <a:t>霓虹燈的實作，加入延遲功能，繼電器測試程式也加入延遲功能，當透過網路下達命令時，可以正常運行，不過按鍵功能就變得非常不穩定，因此，增加多個延遲並不可行，可行方法是利用</a:t>
            </a:r>
            <a:r>
              <a:rPr kumimoji="1" lang="en-US" altLang="zh-TW" dirty="0" err="1"/>
              <a:t>millis</a:t>
            </a:r>
            <a:r>
              <a:rPr kumimoji="1" lang="en-US" altLang="zh-TW" dirty="0"/>
              <a:t>()</a:t>
            </a:r>
            <a:r>
              <a:rPr kumimoji="1" lang="zh-TW" altLang="en-US" dirty="0"/>
              <a:t>設計每一個模塊的計時器。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90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ABF79-18A2-2025-691D-FA0710A1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 </a:t>
            </a:r>
            <a:r>
              <a:rPr kumimoji="1" lang="zh-TW" altLang="en-US" dirty="0"/>
              <a:t>模式切換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74FBA2-AB6D-C3BB-C3E3-C9F97C73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6" y="1690688"/>
            <a:ext cx="3390900" cy="4953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C56794-C149-E62D-B0CA-0B0EE072A960}"/>
              </a:ext>
            </a:extLst>
          </p:cNvPr>
          <p:cNvSpPr txBox="1"/>
          <p:nvPr/>
        </p:nvSpPr>
        <p:spPr>
          <a:xfrm>
            <a:off x="5664262" y="1027906"/>
            <a:ext cx="5641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實作初期，所有訊息皆利用</a:t>
            </a:r>
            <a:r>
              <a:rPr kumimoji="1" lang="en-US" altLang="zh-TW" dirty="0" err="1"/>
              <a:t>serial.println</a:t>
            </a:r>
            <a:r>
              <a:rPr kumimoji="1" lang="en-US" altLang="zh-TW" dirty="0"/>
              <a:t>()</a:t>
            </a:r>
            <a:r>
              <a:rPr kumimoji="1" lang="zh-TW" altLang="en-US" dirty="0"/>
              <a:t>即時監看狀態，</a:t>
            </a:r>
            <a:endParaRPr kumimoji="1" lang="en-US" altLang="zh-TW" dirty="0"/>
          </a:p>
          <a:p>
            <a:r>
              <a:rPr kumimoji="1" lang="zh-TW" altLang="en-US" dirty="0"/>
              <a:t>整合</a:t>
            </a:r>
            <a:r>
              <a:rPr kumimoji="1" lang="en-US" altLang="zh-TW" dirty="0"/>
              <a:t>uno</a:t>
            </a:r>
            <a:r>
              <a:rPr kumimoji="1" lang="zh-TW" altLang="en-US" dirty="0"/>
              <a:t>後，</a:t>
            </a:r>
            <a:r>
              <a:rPr kumimoji="1" lang="en-US" altLang="zh-TW" dirty="0" err="1"/>
              <a:t>tx,rx</a:t>
            </a:r>
            <a:r>
              <a:rPr kumimoji="1" lang="zh-TW" altLang="en-US" dirty="0"/>
              <a:t>的角色已經由除錯模式，更改為溝通主板模式，前期所撰寫的除錯訊息，設計</a:t>
            </a:r>
            <a:r>
              <a:rPr kumimoji="1" lang="en-US" altLang="zh-TW" dirty="0" err="1"/>
              <a:t>seriallog</a:t>
            </a:r>
            <a:r>
              <a:rPr kumimoji="1" lang="zh-TW" altLang="en-US" dirty="0"/>
              <a:t>函式，將原始的</a:t>
            </a:r>
            <a:r>
              <a:rPr kumimoji="1" lang="en-US" altLang="zh-TW" dirty="0" err="1"/>
              <a:t>serial.println</a:t>
            </a:r>
            <a:r>
              <a:rPr kumimoji="1" lang="en-US" altLang="zh-TW" dirty="0"/>
              <a:t>() </a:t>
            </a:r>
            <a:r>
              <a:rPr kumimoji="1" lang="zh-TW" altLang="en-US" dirty="0"/>
              <a:t>功能取代，並且植入幾個切換</a:t>
            </a:r>
            <a:r>
              <a:rPr kumimoji="1" lang="en-US" altLang="zh-TW" dirty="0"/>
              <a:t>flag</a:t>
            </a:r>
            <a:r>
              <a:rPr kumimoji="1" lang="zh-TW" altLang="en-US" dirty="0"/>
              <a:t>，方便不同模式出錯。</a:t>
            </a:r>
            <a:endParaRPr kumimoji="1"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C9F66F-7985-A8D7-B3EC-12F8ADA1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10" y="2574105"/>
            <a:ext cx="3091058" cy="4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9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ED0C4-2F86-5D08-D930-80A74407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按鍵流程控制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8AEB65-2901-FB97-42EB-FD64E499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144019" cy="48021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CD253D-9B2D-7D4C-306A-C9E634B5647D}"/>
              </a:ext>
            </a:extLst>
          </p:cNvPr>
          <p:cNvSpPr/>
          <p:nvPr/>
        </p:nvSpPr>
        <p:spPr>
          <a:xfrm>
            <a:off x="2199190" y="4333935"/>
            <a:ext cx="1527858" cy="833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C201B23-B48B-E2B1-B4F0-894ABF86FED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865944" y="2308493"/>
            <a:ext cx="1643606" cy="2025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25BDA-01DA-D6D6-2CED-719A480737CA}"/>
              </a:ext>
            </a:extLst>
          </p:cNvPr>
          <p:cNvSpPr txBox="1"/>
          <p:nvPr/>
        </p:nvSpPr>
        <p:spPr>
          <a:xfrm>
            <a:off x="5509550" y="1846828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當按鍵從被按下到放開，</a:t>
            </a:r>
            <a:endParaRPr kumimoji="1" lang="en-US" altLang="zh-TW" dirty="0"/>
          </a:p>
          <a:p>
            <a:r>
              <a:rPr kumimoji="1" lang="zh-TW" altLang="en-US" dirty="0"/>
              <a:t>只會出現一次</a:t>
            </a:r>
            <a:r>
              <a:rPr kumimoji="1" lang="en-US" altLang="zh-TW" dirty="0"/>
              <a:t>BTN_RELEASE</a:t>
            </a:r>
          </a:p>
          <a:p>
            <a:r>
              <a:rPr kumimoji="1" lang="zh-TW" altLang="en-US" dirty="0"/>
              <a:t>主程式只需藉由此值來判定是否要做功能切換</a:t>
            </a:r>
          </a:p>
        </p:txBody>
      </p:sp>
    </p:spTree>
    <p:extLst>
      <p:ext uri="{BB962C8B-B14F-4D97-AF65-F5344CB8AC3E}">
        <p14:creationId xmlns:p14="http://schemas.microsoft.com/office/powerpoint/2010/main" val="73307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31545-14FE-291F-E436-3FEF0327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長按功能設計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4605BA-C567-137C-53BA-79B5504B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98" y="1212114"/>
            <a:ext cx="4230415" cy="55369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3DA1EC-F372-7A52-6FF4-28D6A506A64D}"/>
              </a:ext>
            </a:extLst>
          </p:cNvPr>
          <p:cNvSpPr/>
          <p:nvPr/>
        </p:nvSpPr>
        <p:spPr>
          <a:xfrm>
            <a:off x="2720051" y="4629873"/>
            <a:ext cx="1747777" cy="2119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EA5B8E-2032-618B-6B61-1FCA07397411}"/>
              </a:ext>
            </a:extLst>
          </p:cNvPr>
          <p:cNvSpPr txBox="1"/>
          <p:nvPr/>
        </p:nvSpPr>
        <p:spPr>
          <a:xfrm>
            <a:off x="6400800" y="4399438"/>
            <a:ext cx="1847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/>
              <a:t>按鍵計時器：利用</a:t>
            </a:r>
            <a:r>
              <a:rPr kumimoji="1" lang="en-US" altLang="zh-TW" dirty="0"/>
              <a:t>mills()</a:t>
            </a:r>
            <a:r>
              <a:rPr kumimoji="1" lang="zh-TW" altLang="en-US" dirty="0"/>
              <a:t>計算下按時間，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DFE6A8-14F5-6B35-355D-164B468EC7DD}"/>
              </a:ext>
            </a:extLst>
          </p:cNvPr>
          <p:cNvSpPr/>
          <p:nvPr/>
        </p:nvSpPr>
        <p:spPr>
          <a:xfrm>
            <a:off x="1289580" y="4710897"/>
            <a:ext cx="1194122" cy="495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5A3A8E8-E1F7-9DF7-1683-920CDF3D3172}"/>
              </a:ext>
            </a:extLst>
          </p:cNvPr>
          <p:cNvCxnSpPr/>
          <p:nvPr/>
        </p:nvCxnSpPr>
        <p:spPr>
          <a:xfrm flipH="1">
            <a:off x="4467828" y="4629873"/>
            <a:ext cx="1932972" cy="740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74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5BE38-82C0-5101-7B84-11A45543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16" y="284586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活動圖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27E2297-3C69-6340-9697-95929E8C3177}"/>
              </a:ext>
            </a:extLst>
          </p:cNvPr>
          <p:cNvSpPr/>
          <p:nvPr/>
        </p:nvSpPr>
        <p:spPr>
          <a:xfrm>
            <a:off x="4940135" y="463137"/>
            <a:ext cx="965860" cy="653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啟動</a:t>
            </a:r>
          </a:p>
        </p:txBody>
      </p:sp>
      <p:sp>
        <p:nvSpPr>
          <p:cNvPr id="5" name="決策 4">
            <a:extLst>
              <a:ext uri="{FF2B5EF4-FFF2-40B4-BE49-F238E27FC236}">
                <a16:creationId xmlns:a16="http://schemas.microsoft.com/office/drawing/2014/main" id="{DDC73116-D8C3-0859-2279-C93210AB9083}"/>
              </a:ext>
            </a:extLst>
          </p:cNvPr>
          <p:cNvSpPr/>
          <p:nvPr/>
        </p:nvSpPr>
        <p:spPr>
          <a:xfrm>
            <a:off x="4849091" y="1543793"/>
            <a:ext cx="1147948" cy="66501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短按</a:t>
            </a:r>
            <a:endParaRPr kumimoji="1" lang="en-US" altLang="zh-TW" sz="1200" dirty="0"/>
          </a:p>
          <a:p>
            <a:pPr algn="ctr"/>
            <a:r>
              <a:rPr kumimoji="1" lang="en-US" altLang="zh-TW" sz="1200" dirty="0"/>
              <a:t>1</a:t>
            </a:r>
            <a:r>
              <a:rPr kumimoji="1" lang="zh-TW" altLang="en-US" sz="1200" dirty="0"/>
              <a:t>次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0CD35A0-A1F4-E338-A4F9-26666A4D06C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5423065" y="1116280"/>
            <a:ext cx="0" cy="42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75DAC013-66F2-6372-A90B-1EB622FE7955}"/>
              </a:ext>
            </a:extLst>
          </p:cNvPr>
          <p:cNvCxnSpPr>
            <a:cxnSpLocks/>
            <a:stCxn id="5" idx="3"/>
            <a:endCxn id="5" idx="0"/>
          </p:cNvCxnSpPr>
          <p:nvPr/>
        </p:nvCxnSpPr>
        <p:spPr>
          <a:xfrm flipH="1" flipV="1">
            <a:off x="5423065" y="1543793"/>
            <a:ext cx="573974" cy="332509"/>
          </a:xfrm>
          <a:prstGeom prst="bentConnector4">
            <a:avLst>
              <a:gd name="adj1" fmla="val -39828"/>
              <a:gd name="adj2" fmla="val 168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4FF7D5-B8A4-C5A9-0BAB-27F11CF20956}"/>
              </a:ext>
            </a:extLst>
          </p:cNvPr>
          <p:cNvSpPr txBox="1"/>
          <p:nvPr/>
        </p:nvSpPr>
        <p:spPr>
          <a:xfrm>
            <a:off x="5155395" y="220533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/>
              <a:t>是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966956-CBA2-5CF7-32E6-FD7D4D62C961}"/>
              </a:ext>
            </a:extLst>
          </p:cNvPr>
          <p:cNvSpPr txBox="1"/>
          <p:nvPr/>
        </p:nvSpPr>
        <p:spPr>
          <a:xfrm>
            <a:off x="5945471" y="145765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/>
              <a:t>否</a:t>
            </a:r>
          </a:p>
        </p:txBody>
      </p:sp>
      <p:sp>
        <p:nvSpPr>
          <p:cNvPr id="15" name="決策 14">
            <a:extLst>
              <a:ext uri="{FF2B5EF4-FFF2-40B4-BE49-F238E27FC236}">
                <a16:creationId xmlns:a16="http://schemas.microsoft.com/office/drawing/2014/main" id="{90B94EF2-7155-F512-3F3D-99CC1B539FED}"/>
              </a:ext>
            </a:extLst>
          </p:cNvPr>
          <p:cNvSpPr/>
          <p:nvPr/>
        </p:nvSpPr>
        <p:spPr>
          <a:xfrm>
            <a:off x="4849091" y="3124014"/>
            <a:ext cx="1147948" cy="66501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長按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D6F891B-24AF-5C9A-70C6-7FE162650002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5423065" y="2208811"/>
            <a:ext cx="7365" cy="27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決策 17">
            <a:extLst>
              <a:ext uri="{FF2B5EF4-FFF2-40B4-BE49-F238E27FC236}">
                <a16:creationId xmlns:a16="http://schemas.microsoft.com/office/drawing/2014/main" id="{C524B31F-A188-60F1-EC41-F1088C9427DB}"/>
              </a:ext>
            </a:extLst>
          </p:cNvPr>
          <p:cNvSpPr/>
          <p:nvPr/>
        </p:nvSpPr>
        <p:spPr>
          <a:xfrm>
            <a:off x="7310710" y="3131238"/>
            <a:ext cx="1147948" cy="66501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短按</a:t>
            </a:r>
            <a:endParaRPr kumimoji="1" lang="en-US" altLang="zh-TW" sz="1200" dirty="0"/>
          </a:p>
          <a:p>
            <a:pPr algn="ctr"/>
            <a:r>
              <a:rPr kumimoji="1" lang="en-US" altLang="zh-TW" sz="1200" dirty="0"/>
              <a:t>1</a:t>
            </a:r>
            <a:r>
              <a:rPr kumimoji="1" lang="zh-TW" altLang="en-US" sz="1200" dirty="0"/>
              <a:t>次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03B2139-5E67-D7C4-3056-7A39F4941E2D}"/>
              </a:ext>
            </a:extLst>
          </p:cNvPr>
          <p:cNvSpPr txBox="1"/>
          <p:nvPr/>
        </p:nvSpPr>
        <p:spPr>
          <a:xfrm>
            <a:off x="5871463" y="31520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/>
              <a:t>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09AC9D-E6C6-58CB-AC68-D4E6176AFACF}"/>
              </a:ext>
            </a:extLst>
          </p:cNvPr>
          <p:cNvSpPr/>
          <p:nvPr/>
        </p:nvSpPr>
        <p:spPr>
          <a:xfrm>
            <a:off x="4856456" y="2486320"/>
            <a:ext cx="1147948" cy="3051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顯示當前模式</a:t>
            </a:r>
            <a:endParaRPr kumimoji="1" lang="en-US" altLang="zh-TW" sz="1200" dirty="0"/>
          </a:p>
          <a:p>
            <a:pPr algn="ctr"/>
            <a:r>
              <a:rPr kumimoji="1" lang="zh-TW" altLang="en-US" sz="1200" dirty="0"/>
              <a:t>時間</a:t>
            </a:r>
            <a:r>
              <a:rPr kumimoji="1" lang="en-US" altLang="zh-TW" sz="1200" dirty="0"/>
              <a:t>5</a:t>
            </a:r>
            <a:r>
              <a:rPr kumimoji="1" lang="zh-TW" altLang="en-US" sz="1200" dirty="0"/>
              <a:t>秒</a:t>
            </a: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C4202CE5-5BC2-949E-F996-A6AAB5C0734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423064" y="3789032"/>
            <a:ext cx="1" cy="27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D8598DF-EBDF-A75D-3B98-B024AE3CA8FE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 flipH="1">
            <a:off x="5423065" y="2791505"/>
            <a:ext cx="7365" cy="33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D83A90F-8183-A2EB-A0FD-9B86F68E4DDA}"/>
              </a:ext>
            </a:extLst>
          </p:cNvPr>
          <p:cNvSpPr/>
          <p:nvPr/>
        </p:nvSpPr>
        <p:spPr>
          <a:xfrm>
            <a:off x="5058013" y="4096109"/>
            <a:ext cx="730103" cy="357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切換</a:t>
            </a:r>
            <a:endParaRPr kumimoji="1" lang="en-US" altLang="zh-TW" sz="1200" dirty="0"/>
          </a:p>
          <a:p>
            <a:pPr algn="ctr"/>
            <a:r>
              <a:rPr kumimoji="1" lang="zh-TW" altLang="en-US" sz="1200" dirty="0"/>
              <a:t>模式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A98653F-A757-AD72-947B-BAC59055D832}"/>
              </a:ext>
            </a:extLst>
          </p:cNvPr>
          <p:cNvSpPr/>
          <p:nvPr/>
        </p:nvSpPr>
        <p:spPr>
          <a:xfrm>
            <a:off x="7519632" y="4096109"/>
            <a:ext cx="730103" cy="357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LED</a:t>
            </a:r>
          </a:p>
          <a:p>
            <a:pPr algn="ctr"/>
            <a:r>
              <a:rPr kumimoji="1" lang="zh-TW" altLang="en-US" sz="1200" dirty="0"/>
              <a:t>開關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8005F6-E9F7-581C-4AC6-CC8851AB1D9F}"/>
              </a:ext>
            </a:extLst>
          </p:cNvPr>
          <p:cNvSpPr/>
          <p:nvPr/>
        </p:nvSpPr>
        <p:spPr>
          <a:xfrm>
            <a:off x="6284025" y="3156697"/>
            <a:ext cx="856158" cy="599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手動控制模式</a:t>
            </a:r>
            <a:endParaRPr kumimoji="1" lang="en-US" altLang="zh-TW" sz="1200" dirty="0"/>
          </a:p>
          <a:p>
            <a:pPr algn="ctr"/>
            <a:r>
              <a:rPr kumimoji="1" lang="zh-TW" altLang="en-US" sz="1200" dirty="0"/>
              <a:t>時間五秒</a:t>
            </a: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D8AC332F-FAF9-5CD2-CCC8-AFA26CE0C189}"/>
              </a:ext>
            </a:extLst>
          </p:cNvPr>
          <p:cNvCxnSpPr>
            <a:cxnSpLocks/>
            <a:stCxn id="15" idx="3"/>
            <a:endCxn id="57" idx="1"/>
          </p:cNvCxnSpPr>
          <p:nvPr/>
        </p:nvCxnSpPr>
        <p:spPr>
          <a:xfrm>
            <a:off x="5997039" y="3456523"/>
            <a:ext cx="286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23139802-F5BE-4029-B753-9363C268A74D}"/>
              </a:ext>
            </a:extLst>
          </p:cNvPr>
          <p:cNvCxnSpPr>
            <a:cxnSpLocks/>
            <a:stCxn id="57" idx="3"/>
            <a:endCxn id="18" idx="1"/>
          </p:cNvCxnSpPr>
          <p:nvPr/>
        </p:nvCxnSpPr>
        <p:spPr>
          <a:xfrm>
            <a:off x="7140183" y="3456523"/>
            <a:ext cx="170527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9F6375F4-AEB4-6DDA-D19E-FF454021EFD1}"/>
              </a:ext>
            </a:extLst>
          </p:cNvPr>
          <p:cNvSpPr/>
          <p:nvPr/>
        </p:nvSpPr>
        <p:spPr>
          <a:xfrm>
            <a:off x="8984389" y="4096108"/>
            <a:ext cx="730103" cy="357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霧化器</a:t>
            </a:r>
            <a:endParaRPr kumimoji="1" lang="en-US" altLang="zh-TW" sz="1200" dirty="0"/>
          </a:p>
          <a:p>
            <a:pPr algn="ctr"/>
            <a:r>
              <a:rPr kumimoji="1" lang="zh-TW" altLang="en-US" sz="1200" dirty="0"/>
              <a:t>開關</a:t>
            </a:r>
          </a:p>
        </p:txBody>
      </p:sp>
      <p:sp>
        <p:nvSpPr>
          <p:cNvPr id="64" name="決策 63">
            <a:extLst>
              <a:ext uri="{FF2B5EF4-FFF2-40B4-BE49-F238E27FC236}">
                <a16:creationId xmlns:a16="http://schemas.microsoft.com/office/drawing/2014/main" id="{D83E4C29-F39A-5CE2-6347-344309FB642F}"/>
              </a:ext>
            </a:extLst>
          </p:cNvPr>
          <p:cNvSpPr/>
          <p:nvPr/>
        </p:nvSpPr>
        <p:spPr>
          <a:xfrm>
            <a:off x="8775467" y="3131238"/>
            <a:ext cx="1147948" cy="66501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短按</a:t>
            </a:r>
            <a:endParaRPr kumimoji="1" lang="en-US" altLang="zh-TW" sz="1200" dirty="0"/>
          </a:p>
          <a:p>
            <a:pPr algn="ctr"/>
            <a:r>
              <a:rPr kumimoji="1" lang="en-US" altLang="zh-TW" sz="1200" dirty="0"/>
              <a:t>2</a:t>
            </a:r>
            <a:r>
              <a:rPr kumimoji="1" lang="zh-TW" altLang="en-US" sz="1200" dirty="0"/>
              <a:t>次</a:t>
            </a:r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20783D0-24FF-BC45-EB63-5255F58030FD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>
            <a:off x="7884684" y="3796256"/>
            <a:ext cx="0" cy="29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0B43C347-09B5-E84D-13EB-A9DD18BE8755}"/>
              </a:ext>
            </a:extLst>
          </p:cNvPr>
          <p:cNvCxnSpPr>
            <a:stCxn id="18" idx="3"/>
            <a:endCxn id="64" idx="1"/>
          </p:cNvCxnSpPr>
          <p:nvPr/>
        </p:nvCxnSpPr>
        <p:spPr>
          <a:xfrm>
            <a:off x="8458658" y="3463747"/>
            <a:ext cx="316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4D8DEA2E-3FF5-700A-01A1-7A89EEC7BA78}"/>
              </a:ext>
            </a:extLst>
          </p:cNvPr>
          <p:cNvCxnSpPr>
            <a:stCxn id="64" idx="2"/>
            <a:endCxn id="63" idx="0"/>
          </p:cNvCxnSpPr>
          <p:nvPr/>
        </p:nvCxnSpPr>
        <p:spPr>
          <a:xfrm>
            <a:off x="9349441" y="3796256"/>
            <a:ext cx="0" cy="299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6">
            <a:extLst>
              <a:ext uri="{FF2B5EF4-FFF2-40B4-BE49-F238E27FC236}">
                <a16:creationId xmlns:a16="http://schemas.microsoft.com/office/drawing/2014/main" id="{8CCA9D70-F049-2F68-D595-DCD21AA93244}"/>
              </a:ext>
            </a:extLst>
          </p:cNvPr>
          <p:cNvCxnSpPr>
            <a:stCxn id="20" idx="1"/>
            <a:endCxn id="5" idx="0"/>
          </p:cNvCxnSpPr>
          <p:nvPr/>
        </p:nvCxnSpPr>
        <p:spPr>
          <a:xfrm rot="10800000" flipH="1">
            <a:off x="4856455" y="1543793"/>
            <a:ext cx="566609" cy="1095120"/>
          </a:xfrm>
          <a:prstGeom prst="bentConnector4">
            <a:avLst>
              <a:gd name="adj1" fmla="val -41645"/>
              <a:gd name="adj2" fmla="val 120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接點 82">
            <a:extLst>
              <a:ext uri="{FF2B5EF4-FFF2-40B4-BE49-F238E27FC236}">
                <a16:creationId xmlns:a16="http://schemas.microsoft.com/office/drawing/2014/main" id="{75548753-A76A-CC2D-813C-ECDB9EB64577}"/>
              </a:ext>
            </a:extLst>
          </p:cNvPr>
          <p:cNvCxnSpPr>
            <a:stCxn id="57" idx="0"/>
            <a:endCxn id="5" idx="0"/>
          </p:cNvCxnSpPr>
          <p:nvPr/>
        </p:nvCxnSpPr>
        <p:spPr>
          <a:xfrm rot="16200000" flipV="1">
            <a:off x="5261133" y="1705725"/>
            <a:ext cx="1612904" cy="1289039"/>
          </a:xfrm>
          <a:prstGeom prst="bentConnector3">
            <a:avLst>
              <a:gd name="adj1" fmla="val 114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>
            <a:extLst>
              <a:ext uri="{FF2B5EF4-FFF2-40B4-BE49-F238E27FC236}">
                <a16:creationId xmlns:a16="http://schemas.microsoft.com/office/drawing/2014/main" id="{E34C2EEB-8B9D-90FB-D275-F452D9BE8163}"/>
              </a:ext>
            </a:extLst>
          </p:cNvPr>
          <p:cNvCxnSpPr>
            <a:stCxn id="35" idx="2"/>
            <a:endCxn id="57" idx="2"/>
          </p:cNvCxnSpPr>
          <p:nvPr/>
        </p:nvCxnSpPr>
        <p:spPr>
          <a:xfrm rot="5400000" flipH="1">
            <a:off x="6949543" y="3518909"/>
            <a:ext cx="697702" cy="1172580"/>
          </a:xfrm>
          <a:prstGeom prst="bentConnector3">
            <a:avLst>
              <a:gd name="adj1" fmla="val -32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>
            <a:extLst>
              <a:ext uri="{FF2B5EF4-FFF2-40B4-BE49-F238E27FC236}">
                <a16:creationId xmlns:a16="http://schemas.microsoft.com/office/drawing/2014/main" id="{132059BE-7191-9F8D-52C4-55A12407E42B}"/>
              </a:ext>
            </a:extLst>
          </p:cNvPr>
          <p:cNvCxnSpPr>
            <a:stCxn id="63" idx="2"/>
            <a:endCxn id="57" idx="2"/>
          </p:cNvCxnSpPr>
          <p:nvPr/>
        </p:nvCxnSpPr>
        <p:spPr>
          <a:xfrm rot="5400000" flipH="1">
            <a:off x="7681922" y="2786531"/>
            <a:ext cx="697701" cy="2637337"/>
          </a:xfrm>
          <a:prstGeom prst="bentConnector3">
            <a:avLst>
              <a:gd name="adj1" fmla="val -32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7B50BF92-8BD1-1A3B-D403-B7E9198DC573}"/>
              </a:ext>
            </a:extLst>
          </p:cNvPr>
          <p:cNvSpPr/>
          <p:nvPr/>
        </p:nvSpPr>
        <p:spPr>
          <a:xfrm>
            <a:off x="6210017" y="2884967"/>
            <a:ext cx="3883825" cy="19067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22B23F2-013A-EC79-174F-F1C7D345774E}"/>
              </a:ext>
            </a:extLst>
          </p:cNvPr>
          <p:cNvSpPr txBox="1"/>
          <p:nvPr/>
        </p:nvSpPr>
        <p:spPr>
          <a:xfrm>
            <a:off x="7797209" y="2482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兩次短按</a:t>
            </a:r>
          </a:p>
        </p:txBody>
      </p:sp>
    </p:spTree>
    <p:extLst>
      <p:ext uri="{BB962C8B-B14F-4D97-AF65-F5344CB8AC3E}">
        <p14:creationId xmlns:p14="http://schemas.microsoft.com/office/powerpoint/2010/main" val="363601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79B30-4720-B0AB-E5E2-CC024713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LED</a:t>
            </a:r>
            <a:r>
              <a:rPr kumimoji="1" lang="zh-TW" altLang="en-US" dirty="0"/>
              <a:t>計時器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5748DF-CE11-6C74-ADFE-18538962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78" y="722895"/>
            <a:ext cx="5408395" cy="57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B59F4-E902-43C6-01F9-4AA17701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Led alert </a:t>
            </a:r>
            <a:r>
              <a:rPr kumimoji="1" lang="zh-TW" altLang="en-US" dirty="0"/>
              <a:t>修改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AA88CC-6AD4-4F0F-D64A-AF45D4F2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370" y="462988"/>
            <a:ext cx="5042098" cy="5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9C60A-1C6A-EDD2-68E7-4B1E3D77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研究過程或方法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9547A-9559-ADDE-41AE-FD1414E03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TW" altLang="en-US" dirty="0"/>
              <a:t>單獨測試</a:t>
            </a:r>
            <a:r>
              <a:rPr kumimoji="1" lang="en-US" altLang="zh-TW" dirty="0"/>
              <a:t>DHT</a:t>
            </a:r>
            <a:r>
              <a:rPr kumimoji="1" lang="zh-TW" altLang="en-US" dirty="0"/>
              <a:t>溫濕度感測器。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直接將</a:t>
            </a:r>
            <a:r>
              <a:rPr kumimoji="1" lang="en-US" altLang="zh-TW" dirty="0"/>
              <a:t>DHT</a:t>
            </a:r>
            <a:r>
              <a:rPr kumimoji="1" lang="zh-TW" altLang="en-US" dirty="0"/>
              <a:t>接受資料的針腳焊接出來利用</a:t>
            </a:r>
            <a:r>
              <a:rPr kumimoji="1" lang="en-US" altLang="zh-TW" dirty="0"/>
              <a:t>uno</a:t>
            </a:r>
            <a:r>
              <a:rPr kumimoji="1" lang="zh-TW" altLang="en-US" dirty="0"/>
              <a:t>來驗證。</a:t>
            </a:r>
            <a:endParaRPr kumimoji="1" lang="en-US" altLang="zh-TW" dirty="0"/>
          </a:p>
          <a:p>
            <a:r>
              <a:rPr kumimoji="1" lang="zh-TW" altLang="en-US" dirty="0"/>
              <a:t>自製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燒錄器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V1.0</a:t>
            </a:r>
          </a:p>
          <a:p>
            <a:pPr lvl="1"/>
            <a:r>
              <a:rPr kumimoji="1" lang="en-US" altLang="zh-TW" dirty="0"/>
              <a:t>V2.0</a:t>
            </a:r>
          </a:p>
          <a:p>
            <a:pPr lvl="1"/>
            <a:r>
              <a:rPr kumimoji="1" lang="zh-TW" altLang="en-US" dirty="0"/>
              <a:t>將</a:t>
            </a:r>
            <a:r>
              <a:rPr kumimoji="1" lang="en-US" altLang="zh-TW" dirty="0" err="1"/>
              <a:t>tx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rx</a:t>
            </a:r>
            <a:r>
              <a:rPr kumimoji="1" lang="en-US" altLang="zh-TW" dirty="0"/>
              <a:t> ,gpio0 gpio2</a:t>
            </a:r>
            <a:r>
              <a:rPr kumimoji="1" lang="zh-TW" altLang="en-US" dirty="0"/>
              <a:t>四個針腳分別焊出</a:t>
            </a:r>
            <a:endParaRPr kumimoji="1" lang="en-US" altLang="zh-TW" dirty="0"/>
          </a:p>
          <a:p>
            <a:r>
              <a:rPr kumimoji="1" lang="zh-TW" altLang="en-US" dirty="0"/>
              <a:t>除錯：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esp01</a:t>
            </a:r>
          </a:p>
          <a:p>
            <a:pPr lvl="1"/>
            <a:r>
              <a:rPr kumimoji="1" lang="en-US" altLang="zh-TW" dirty="0"/>
              <a:t>Led alert</a:t>
            </a:r>
            <a:r>
              <a:rPr kumimoji="1" lang="zh-TW" altLang="en-US" dirty="0"/>
              <a:t>顯示簡單狀態。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利用</a:t>
            </a:r>
            <a:r>
              <a:rPr kumimoji="1" lang="en-US" altLang="zh-TW" dirty="0" err="1"/>
              <a:t>tx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rx</a:t>
            </a:r>
            <a:r>
              <a:rPr kumimoji="1" lang="zh-TW" altLang="en-US" dirty="0"/>
              <a:t>除錯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利用網路除錯。</a:t>
            </a:r>
            <a:endParaRPr kumimoji="1" lang="en-US" altLang="zh-TW" dirty="0"/>
          </a:p>
          <a:p>
            <a:r>
              <a:rPr kumimoji="1" lang="zh-TW" altLang="en-US" dirty="0"/>
              <a:t>主板串接：</a:t>
            </a:r>
            <a:endParaRPr kumimoji="1" lang="en-US" altLang="zh-TW" dirty="0"/>
          </a:p>
          <a:p>
            <a:r>
              <a:rPr kumimoji="1" lang="zh-TW" altLang="en-US" dirty="0"/>
              <a:t>將資訊由</a:t>
            </a:r>
            <a:r>
              <a:rPr kumimoji="1" lang="en-US" altLang="zh-TW" dirty="0"/>
              <a:t>lcd</a:t>
            </a:r>
            <a:r>
              <a:rPr kumimoji="1" lang="zh-TW" altLang="en-US" dirty="0"/>
              <a:t>呈現</a:t>
            </a:r>
            <a:endParaRPr kumimoji="1" lang="en-US" altLang="zh-TW" dirty="0"/>
          </a:p>
          <a:p>
            <a:r>
              <a:rPr kumimoji="1" lang="zh-TW" altLang="en-US" dirty="0"/>
              <a:t>按鍵控制，手動抓取每一個房間溫室度。</a:t>
            </a:r>
            <a:endParaRPr kumimoji="1" lang="en-US" altLang="zh-TW" dirty="0"/>
          </a:p>
          <a:p>
            <a:r>
              <a:rPr kumimoji="1" lang="zh-TW" altLang="en-US" dirty="0"/>
              <a:t>後台操作。利用</a:t>
            </a:r>
            <a:r>
              <a:rPr kumimoji="1" lang="en-US" altLang="zh-TW" dirty="0"/>
              <a:t>node-red</a:t>
            </a:r>
            <a:r>
              <a:rPr kumimoji="1" lang="zh-TW" altLang="en-US" dirty="0"/>
              <a:t>快速製作網頁互動介面。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01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EBA3B-C08D-172B-7FE3-4735DBB7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單獨測試</a:t>
            </a:r>
            <a:r>
              <a:rPr kumimoji="1" lang="en-US" altLang="zh-TW" dirty="0"/>
              <a:t>DHT</a:t>
            </a:r>
            <a:r>
              <a:rPr kumimoji="1" lang="zh-TW" altLang="en-US" dirty="0"/>
              <a:t>溫濕度感測器。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E28560-3D6A-A678-9F0B-E15C2FE7B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溫濕度偵測是本實驗最核心的資訊，</a:t>
            </a:r>
            <a:endParaRPr kumimoji="1" lang="en-US" altLang="zh-TW" dirty="0"/>
          </a:p>
          <a:p>
            <a:r>
              <a:rPr kumimoji="1" lang="zh-TW" altLang="en-US" dirty="0"/>
              <a:t>第一步先確定</a:t>
            </a:r>
            <a:r>
              <a:rPr kumimoji="1" lang="en-US" altLang="zh-TW" dirty="0"/>
              <a:t>DHT01</a:t>
            </a:r>
            <a:r>
              <a:rPr kumimoji="1" lang="zh-TW" altLang="en-US" dirty="0"/>
              <a:t>可以正常工作。</a:t>
            </a:r>
            <a:endParaRPr kumimoji="1" lang="en-US" altLang="zh-TW" dirty="0"/>
          </a:p>
          <a:p>
            <a:endParaRPr kumimoji="1"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94A211C-CB2B-D26B-E244-FD90DE709569}"/>
              </a:ext>
            </a:extLst>
          </p:cNvPr>
          <p:cNvGrpSpPr/>
          <p:nvPr/>
        </p:nvGrpSpPr>
        <p:grpSpPr>
          <a:xfrm>
            <a:off x="1052952" y="3367580"/>
            <a:ext cx="2572094" cy="2285378"/>
            <a:chOff x="1585388" y="2921794"/>
            <a:chExt cx="2572094" cy="228537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6546AAF-CAC1-45AF-03A6-718C550D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1982" y="2921794"/>
              <a:ext cx="2095500" cy="215900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33BC14E-079F-6694-B9C1-D0E85CEFA0D7}"/>
                </a:ext>
              </a:extLst>
            </p:cNvPr>
            <p:cNvSpPr txBox="1"/>
            <p:nvPr/>
          </p:nvSpPr>
          <p:spPr>
            <a:xfrm>
              <a:off x="2417743" y="4837840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GND</a:t>
              </a:r>
              <a:endParaRPr kumimoji="1"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F52019C-DC88-431F-BAC1-FA695D25E595}"/>
                </a:ext>
              </a:extLst>
            </p:cNvPr>
            <p:cNvSpPr txBox="1"/>
            <p:nvPr/>
          </p:nvSpPr>
          <p:spPr>
            <a:xfrm>
              <a:off x="1842304" y="4530870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7030A0"/>
                  </a:solidFill>
                </a:rPr>
                <a:t>Data</a:t>
              </a:r>
              <a:endParaRPr kumimoji="1" lang="zh-TW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EEE354E-2EA1-0D41-C12F-FD1C77D5CBD9}"/>
                </a:ext>
              </a:extLst>
            </p:cNvPr>
            <p:cNvSpPr txBox="1"/>
            <p:nvPr/>
          </p:nvSpPr>
          <p:spPr>
            <a:xfrm>
              <a:off x="1585388" y="433478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err="1">
                  <a:solidFill>
                    <a:srgbClr val="FF0000"/>
                  </a:solidFill>
                </a:rPr>
                <a:t>Vcc</a:t>
              </a:r>
              <a:endParaRPr kumimoji="1"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418FBF3-BA13-A4B7-D391-94CD3FD0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92" y="3100461"/>
            <a:ext cx="1663470" cy="26932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36B0A49-FA27-674D-D072-B251C1DB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40" y="4673083"/>
            <a:ext cx="4553723" cy="22412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EC74EFC-5657-FC1B-3B28-70C1F63A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88" y="1401662"/>
            <a:ext cx="3161234" cy="292727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AE31B3-0F15-57E3-6C98-C129BC0CD4F1}"/>
              </a:ext>
            </a:extLst>
          </p:cNvPr>
          <p:cNvSpPr txBox="1"/>
          <p:nvPr/>
        </p:nvSpPr>
        <p:spPr>
          <a:xfrm>
            <a:off x="1052952" y="5816325"/>
            <a:ext cx="4245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DHT</a:t>
            </a:r>
            <a:r>
              <a:rPr kumimoji="1" lang="zh-TW" altLang="en-US" dirty="0"/>
              <a:t>拉出三根針腳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vcc,Data,GND</a:t>
            </a:r>
            <a:r>
              <a:rPr kumimoji="1" lang="en-US" altLang="zh-TW" dirty="0"/>
              <a:t>),</a:t>
            </a:r>
          </a:p>
          <a:p>
            <a:r>
              <a:rPr kumimoji="1" lang="zh-TW" altLang="en-US" dirty="0"/>
              <a:t>利用</a:t>
            </a:r>
            <a:r>
              <a:rPr kumimoji="1" lang="en-US" altLang="zh-TW" dirty="0"/>
              <a:t>uno</a:t>
            </a:r>
            <a:r>
              <a:rPr kumimoji="1" lang="zh-TW" altLang="en-US" dirty="0"/>
              <a:t>來單獨驗證模塊是否能正常運行。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C5FC1-3754-CDDB-15F3-04B796C4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自製燒錄器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060B66-2C4F-2145-6E01-AFC97E69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esp01</a:t>
            </a:r>
            <a:r>
              <a:rPr kumimoji="1" lang="zh-TW" altLang="en-US" dirty="0"/>
              <a:t>沒有</a:t>
            </a:r>
            <a:r>
              <a:rPr kumimoji="1" lang="en-US" altLang="zh-TW" dirty="0" err="1"/>
              <a:t>usb</a:t>
            </a:r>
            <a:r>
              <a:rPr kumimoji="1" lang="zh-TW" altLang="en-US" dirty="0"/>
              <a:t> </a:t>
            </a:r>
            <a:r>
              <a:rPr kumimoji="1" lang="en-US" altLang="zh-TW" dirty="0"/>
              <a:t>hub</a:t>
            </a:r>
            <a:r>
              <a:rPr kumimoji="1" lang="zh-TW" altLang="en-US" dirty="0"/>
              <a:t>接口，無法直接連接電腦，透過網路上提供的方式，可以自己做一組燒錄器，比較麻煩的是它的電壓是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，然而，透過電腦</a:t>
            </a:r>
            <a:r>
              <a:rPr kumimoji="1" lang="en-US" altLang="zh-TW" dirty="0" err="1"/>
              <a:t>usb</a:t>
            </a:r>
            <a:r>
              <a:rPr kumimoji="1" lang="zh-TW" altLang="en-US" dirty="0"/>
              <a:t>接出來的電源都是</a:t>
            </a:r>
            <a:r>
              <a:rPr kumimoji="1" lang="en-US" altLang="zh-TW" dirty="0"/>
              <a:t>5V</a:t>
            </a:r>
            <a:r>
              <a:rPr kumimoji="1" lang="zh-TW" altLang="en-US" dirty="0"/>
              <a:t>，會造成主板毀損，</a:t>
            </a:r>
            <a:r>
              <a:rPr kumimoji="1" lang="en-US" altLang="zh-TW" dirty="0"/>
              <a:t>Arduino uno</a:t>
            </a:r>
            <a:r>
              <a:rPr kumimoji="1" lang="zh-TW" altLang="en-US" dirty="0"/>
              <a:t>主板有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的輸出電壓，可以解決這個問題。</a:t>
            </a:r>
            <a:endParaRPr kumimoji="1" lang="en-US" altLang="zh-TW" dirty="0"/>
          </a:p>
          <a:p>
            <a:r>
              <a:rPr kumimoji="1" lang="en-US" altLang="zh-TW" dirty="0"/>
              <a:t>Esp01</a:t>
            </a:r>
            <a:r>
              <a:rPr kumimoji="1" lang="zh-TW" altLang="en-US" dirty="0"/>
              <a:t>燒錄模式與運行模式的切換，只需將</a:t>
            </a:r>
            <a:r>
              <a:rPr kumimoji="1" lang="en-US" altLang="zh-TW" dirty="0" err="1"/>
              <a:t>gpio</a:t>
            </a:r>
            <a:r>
              <a:rPr kumimoji="1" lang="zh-TW" altLang="en-US" dirty="0"/>
              <a:t> </a:t>
            </a:r>
            <a:r>
              <a:rPr kumimoji="1" lang="en-US" altLang="zh-TW" dirty="0"/>
              <a:t>0 </a:t>
            </a:r>
            <a:r>
              <a:rPr kumimoji="1" lang="zh-TW" altLang="en-US" dirty="0"/>
              <a:t>針腳導入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即可切換，沒接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時為正常模式，接入地線後即為燒錄模式。</a:t>
            </a:r>
            <a:endParaRPr kumimoji="1" lang="en-US" altLang="zh-TW" dirty="0"/>
          </a:p>
          <a:p>
            <a:r>
              <a:rPr kumimoji="1" lang="zh-TW" altLang="en-US" dirty="0"/>
              <a:t>第一個版本的自製燒錄器，穩定性其實不是很理想，常常燒錄失敗，最主要原因在切換燒錄模式時，忘記</a:t>
            </a:r>
            <a:r>
              <a:rPr kumimoji="1" lang="en-US" altLang="zh-TW" dirty="0"/>
              <a:t>reset</a:t>
            </a:r>
            <a:r>
              <a:rPr kumimoji="1" lang="zh-TW" altLang="en-US" dirty="0"/>
              <a:t>，有時即便</a:t>
            </a:r>
            <a:r>
              <a:rPr kumimoji="1" lang="en-US" altLang="zh-TW" dirty="0"/>
              <a:t>reset</a:t>
            </a:r>
            <a:r>
              <a:rPr kumimoji="1" lang="zh-TW" altLang="en-US" dirty="0"/>
              <a:t>，也無法進入燒錄模式，必須將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斷電才能正常工作，由於需要</a:t>
            </a:r>
            <a:r>
              <a:rPr kumimoji="1" lang="en-US" altLang="zh-TW" dirty="0"/>
              <a:t>uno</a:t>
            </a:r>
            <a:r>
              <a:rPr kumimoji="1" lang="zh-TW" altLang="en-US" dirty="0"/>
              <a:t>提供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電壓，</a:t>
            </a:r>
            <a:r>
              <a:rPr kumimoji="1" lang="en-US" altLang="zh-TW" dirty="0" err="1"/>
              <a:t>arduino</a:t>
            </a:r>
            <a:r>
              <a:rPr kumimoji="1" lang="zh-TW" altLang="en-US" dirty="0"/>
              <a:t> </a:t>
            </a:r>
            <a:r>
              <a:rPr kumimoji="1" lang="en-US" altLang="zh-TW" dirty="0"/>
              <a:t>IDE</a:t>
            </a:r>
            <a:r>
              <a:rPr kumimoji="1" lang="zh-TW" altLang="en-US" dirty="0"/>
              <a:t>上會顯示兩組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port</a:t>
            </a:r>
            <a:r>
              <a:rPr kumimoji="1" lang="zh-TW" altLang="en-US" dirty="0"/>
              <a:t>可以選擇，容易選錯連接埠，造成燒錄失敗。</a:t>
            </a:r>
            <a:endParaRPr kumimoji="1" lang="en-US" altLang="zh-TW" dirty="0"/>
          </a:p>
          <a:p>
            <a:r>
              <a:rPr kumimoji="1" lang="zh-TW" altLang="en-US" dirty="0"/>
              <a:t>第二版本，利用一組</a:t>
            </a:r>
            <a:r>
              <a:rPr kumimoji="1" lang="en-US" altLang="zh-TW" dirty="0"/>
              <a:t>TBIOTMCM</a:t>
            </a:r>
            <a:r>
              <a:rPr kumimoji="1" lang="zh-TW" altLang="en-US" dirty="0"/>
              <a:t> 來改良，</a:t>
            </a:r>
            <a:r>
              <a:rPr kumimoji="1" lang="en-US" altLang="zh-TW" dirty="0"/>
              <a:t> TBIOTMCM</a:t>
            </a:r>
            <a:r>
              <a:rPr kumimoji="1" lang="zh-TW" altLang="en-US" dirty="0"/>
              <a:t>連接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的腳位已經降壓為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，因此準備一組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zh-TW" altLang="en-US" dirty="0"/>
              <a:t>轉</a:t>
            </a:r>
            <a:r>
              <a:rPr kumimoji="1" lang="en-US" altLang="zh-TW" dirty="0" err="1"/>
              <a:t>ttl</a:t>
            </a:r>
            <a:r>
              <a:rPr kumimoji="1" lang="zh-TW" altLang="en-US" dirty="0"/>
              <a:t> 來連接</a:t>
            </a:r>
            <a:r>
              <a:rPr kumimoji="1" lang="en-US" altLang="zh-TW" dirty="0"/>
              <a:t>TBIOTMCM </a:t>
            </a:r>
            <a:r>
              <a:rPr kumimoji="1" lang="zh-TW" altLang="en-US" dirty="0"/>
              <a:t>主板，將主板中</a:t>
            </a:r>
            <a:r>
              <a:rPr kumimoji="1" lang="en-US" altLang="zh-TW" dirty="0"/>
              <a:t>tx,rx,gpio0</a:t>
            </a:r>
            <a:r>
              <a:rPr kumimoji="1" lang="zh-TW" altLang="en-US" dirty="0"/>
              <a:t>拉出，分別接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rx,tx</a:t>
            </a:r>
            <a:r>
              <a:rPr kumimoji="1" lang="en-US" altLang="zh-TW" dirty="0"/>
              <a:t>,</a:t>
            </a:r>
            <a:r>
              <a:rPr kumimoji="1" lang="zh-TW" altLang="en-US" dirty="0"/>
              <a:t>與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即可。此版本，一方面解決兩個</a:t>
            </a:r>
            <a:r>
              <a:rPr kumimoji="1" lang="en-US" altLang="zh-TW" dirty="0"/>
              <a:t>Arduino ide </a:t>
            </a:r>
            <a:r>
              <a:rPr kumimoji="1" lang="zh-TW" altLang="en-US" dirty="0"/>
              <a:t>上兩組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zh-TW" altLang="en-US" dirty="0"/>
              <a:t>連線問題，也同時解決電壓供給的問題。</a:t>
            </a:r>
          </a:p>
        </p:txBody>
      </p:sp>
    </p:spTree>
    <p:extLst>
      <p:ext uri="{BB962C8B-B14F-4D97-AF65-F5344CB8AC3E}">
        <p14:creationId xmlns:p14="http://schemas.microsoft.com/office/powerpoint/2010/main" val="248664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9F1D9-A0B4-3AA8-CBF7-3AA7D824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自製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燒錄器</a:t>
            </a:r>
            <a:r>
              <a:rPr kumimoji="1" lang="en-US" altLang="zh-TW" dirty="0"/>
              <a:t>-v1.0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24BBC9-2CCB-AEE3-9D93-70576438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35" y="1521760"/>
            <a:ext cx="4100178" cy="25181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CEBED5-7445-8553-AC1A-110B1226A3AC}"/>
              </a:ext>
            </a:extLst>
          </p:cNvPr>
          <p:cNvSpPr txBox="1"/>
          <p:nvPr/>
        </p:nvSpPr>
        <p:spPr>
          <a:xfrm>
            <a:off x="1226103" y="447276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參照傑森創工所提供方法，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63DF39-911F-24C3-D7CA-28CFF69B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3" y="3016251"/>
            <a:ext cx="3767961" cy="32823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45D3DEF-27BC-01B0-C4B3-DBA9B042DAD5}"/>
              </a:ext>
            </a:extLst>
          </p:cNvPr>
          <p:cNvSpPr txBox="1"/>
          <p:nvPr/>
        </p:nvSpPr>
        <p:spPr>
          <a:xfrm>
            <a:off x="8250974" y="1199308"/>
            <a:ext cx="350369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esp01</a:t>
            </a:r>
            <a:r>
              <a:rPr kumimoji="1" lang="zh-TW" altLang="en-US" dirty="0"/>
              <a:t>沒有</a:t>
            </a:r>
            <a:r>
              <a:rPr kumimoji="1" lang="en-US" altLang="zh-TW" dirty="0" err="1"/>
              <a:t>usb</a:t>
            </a:r>
            <a:r>
              <a:rPr kumimoji="1" lang="zh-TW" altLang="en-US" dirty="0"/>
              <a:t> </a:t>
            </a:r>
            <a:r>
              <a:rPr kumimoji="1" lang="en-US" altLang="zh-TW" dirty="0"/>
              <a:t>hub</a:t>
            </a:r>
            <a:r>
              <a:rPr kumimoji="1" lang="zh-TW" altLang="en-US" dirty="0"/>
              <a:t>接口，無法直接連接電腦，透過網路上提供的方式，可以自己做一組燒錄器，比較麻煩的是它的電壓是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，然而，透過電腦</a:t>
            </a:r>
            <a:r>
              <a:rPr kumimoji="1" lang="en-US" altLang="zh-TW" dirty="0" err="1"/>
              <a:t>usb</a:t>
            </a:r>
            <a:r>
              <a:rPr kumimoji="1" lang="zh-TW" altLang="en-US" dirty="0"/>
              <a:t>接出來的電源都是</a:t>
            </a:r>
            <a:r>
              <a:rPr kumimoji="1" lang="en-US" altLang="zh-TW" dirty="0"/>
              <a:t>5V</a:t>
            </a:r>
            <a:r>
              <a:rPr kumimoji="1" lang="zh-TW" altLang="en-US" dirty="0"/>
              <a:t>，會造成主板毀損，</a:t>
            </a:r>
            <a:r>
              <a:rPr kumimoji="1" lang="en-US" altLang="zh-TW" dirty="0"/>
              <a:t>Arduino uno</a:t>
            </a:r>
            <a:r>
              <a:rPr kumimoji="1" lang="zh-TW" altLang="en-US" dirty="0"/>
              <a:t>主板有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的輸出電壓，可以解決這個問題。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Esp01</a:t>
            </a:r>
            <a:r>
              <a:rPr kumimoji="1" lang="zh-TW" altLang="en-US" dirty="0"/>
              <a:t>燒錄模式與運行模式的切換，只需將</a:t>
            </a:r>
            <a:r>
              <a:rPr kumimoji="1" lang="en-US" altLang="zh-TW" dirty="0" err="1"/>
              <a:t>gpio</a:t>
            </a:r>
            <a:r>
              <a:rPr kumimoji="1" lang="zh-TW" altLang="en-US" dirty="0"/>
              <a:t> </a:t>
            </a:r>
            <a:r>
              <a:rPr kumimoji="1" lang="en-US" altLang="zh-TW" dirty="0"/>
              <a:t>0 </a:t>
            </a:r>
            <a:r>
              <a:rPr kumimoji="1" lang="zh-TW" altLang="en-US" dirty="0"/>
              <a:t>針腳導入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即可切換，沒接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時為正常模式，接入地線後即為燒錄模式。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338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230D3-8A14-528E-50EB-88A8C0E8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自製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燒錄器</a:t>
            </a:r>
            <a:r>
              <a:rPr kumimoji="1" lang="en-US" altLang="zh-TW" dirty="0"/>
              <a:t>-v2.0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BE718-91B9-71E4-5839-57F98409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32" y="2688414"/>
            <a:ext cx="3001480" cy="37289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1144F5-5E3C-0F6B-FF82-E3AF2BAA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3" y="1249590"/>
            <a:ext cx="4242671" cy="23389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50434B-94A0-4264-3BC5-45676F3B15E0}"/>
              </a:ext>
            </a:extLst>
          </p:cNvPr>
          <p:cNvSpPr txBox="1"/>
          <p:nvPr/>
        </p:nvSpPr>
        <p:spPr>
          <a:xfrm>
            <a:off x="626277" y="1362851"/>
            <a:ext cx="7089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/>
              <a:t>第一個版本的自製燒錄器，穩定性其實不是很理想，常常燒錄失敗，最主要原因在切換燒錄模式時，忘記</a:t>
            </a:r>
            <a:r>
              <a:rPr kumimoji="1" lang="en-US" altLang="zh-TW" dirty="0"/>
              <a:t>reset</a:t>
            </a:r>
            <a:r>
              <a:rPr kumimoji="1" lang="zh-TW" altLang="en-US" dirty="0"/>
              <a:t>，有時即便</a:t>
            </a:r>
            <a:r>
              <a:rPr kumimoji="1" lang="en-US" altLang="zh-TW" dirty="0"/>
              <a:t>reset</a:t>
            </a:r>
            <a:r>
              <a:rPr kumimoji="1" lang="zh-TW" altLang="en-US" dirty="0"/>
              <a:t>，也無法進入燒錄模式，必須將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斷電才能正常工作，由於需要</a:t>
            </a:r>
            <a:r>
              <a:rPr kumimoji="1" lang="en-US" altLang="zh-TW" dirty="0"/>
              <a:t>uno</a:t>
            </a:r>
            <a:r>
              <a:rPr kumimoji="1" lang="zh-TW" altLang="en-US" dirty="0"/>
              <a:t>提供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電壓，</a:t>
            </a:r>
            <a:r>
              <a:rPr kumimoji="1" lang="en-US" altLang="zh-TW" dirty="0" err="1"/>
              <a:t>arduino</a:t>
            </a:r>
            <a:r>
              <a:rPr kumimoji="1" lang="zh-TW" altLang="en-US" dirty="0"/>
              <a:t> </a:t>
            </a:r>
            <a:r>
              <a:rPr kumimoji="1" lang="en-US" altLang="zh-TW" dirty="0"/>
              <a:t>IDE</a:t>
            </a:r>
            <a:r>
              <a:rPr kumimoji="1" lang="zh-TW" altLang="en-US" dirty="0"/>
              <a:t>上會顯示兩組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port</a:t>
            </a:r>
            <a:r>
              <a:rPr kumimoji="1" lang="zh-TW" altLang="en-US" dirty="0"/>
              <a:t>可以選擇，容易選錯連接埠，造成燒錄失敗。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762DF5-D012-8AA5-A250-9B82149EF961}"/>
              </a:ext>
            </a:extLst>
          </p:cNvPr>
          <p:cNvSpPr txBox="1"/>
          <p:nvPr/>
        </p:nvSpPr>
        <p:spPr>
          <a:xfrm>
            <a:off x="6096000" y="413108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/>
              <a:t>第二版本，利用一組</a:t>
            </a:r>
            <a:r>
              <a:rPr kumimoji="1" lang="en-US" altLang="zh-TW" dirty="0"/>
              <a:t>TBIOTMCM</a:t>
            </a:r>
            <a:r>
              <a:rPr kumimoji="1" lang="zh-TW" altLang="en-US" dirty="0"/>
              <a:t> 來改良，</a:t>
            </a:r>
            <a:r>
              <a:rPr kumimoji="1" lang="en-US" altLang="zh-TW" dirty="0"/>
              <a:t> TBIOTMCM</a:t>
            </a:r>
            <a:r>
              <a:rPr kumimoji="1" lang="zh-TW" altLang="en-US" dirty="0"/>
              <a:t>連接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的腳位已經降壓為</a:t>
            </a:r>
            <a:r>
              <a:rPr kumimoji="1" lang="en-US" altLang="zh-TW" dirty="0"/>
              <a:t>3.3v</a:t>
            </a:r>
            <a:r>
              <a:rPr kumimoji="1" lang="zh-TW" altLang="en-US" dirty="0"/>
              <a:t>，因此準備一組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zh-TW" altLang="en-US" dirty="0"/>
              <a:t>轉</a:t>
            </a:r>
            <a:r>
              <a:rPr kumimoji="1" lang="en-US" altLang="zh-TW" dirty="0" err="1"/>
              <a:t>ttl</a:t>
            </a:r>
            <a:r>
              <a:rPr kumimoji="1" lang="zh-TW" altLang="en-US" dirty="0"/>
              <a:t> 來連接</a:t>
            </a:r>
            <a:r>
              <a:rPr kumimoji="1" lang="en-US" altLang="zh-TW" dirty="0"/>
              <a:t>TBIOTMCM </a:t>
            </a:r>
            <a:r>
              <a:rPr kumimoji="1" lang="zh-TW" altLang="en-US" dirty="0"/>
              <a:t>主板，將主板中</a:t>
            </a:r>
            <a:r>
              <a:rPr kumimoji="1" lang="en-US" altLang="zh-TW" dirty="0"/>
              <a:t>tx,rx,gpio0</a:t>
            </a:r>
            <a:r>
              <a:rPr kumimoji="1" lang="zh-TW" altLang="en-US" dirty="0"/>
              <a:t>拉出，分別接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rx,tx</a:t>
            </a:r>
            <a:r>
              <a:rPr kumimoji="1" lang="en-US" altLang="zh-TW" dirty="0"/>
              <a:t>,</a:t>
            </a:r>
            <a:r>
              <a:rPr kumimoji="1" lang="zh-TW" altLang="en-US" dirty="0"/>
              <a:t>與</a:t>
            </a:r>
            <a:r>
              <a:rPr kumimoji="1" lang="en-US" altLang="zh-TW" dirty="0"/>
              <a:t>ground</a:t>
            </a:r>
            <a:r>
              <a:rPr kumimoji="1" lang="zh-TW" altLang="en-US" dirty="0"/>
              <a:t>即可。此版本，一方面解決兩個</a:t>
            </a:r>
            <a:r>
              <a:rPr kumimoji="1" lang="en-US" altLang="zh-TW" dirty="0"/>
              <a:t>Arduino ide </a:t>
            </a:r>
            <a:r>
              <a:rPr kumimoji="1" lang="zh-TW" altLang="en-US" dirty="0"/>
              <a:t>上兩組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zh-TW" altLang="en-US" dirty="0"/>
              <a:t>連線問題，也同時解決電壓供給的問題。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766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8233-2450-77EE-39F9-B59979A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除錯機制：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 序列埠監控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6F4D43-920F-768C-4A81-2A144A90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TBIOTMCM</a:t>
            </a:r>
            <a:r>
              <a:rPr kumimoji="1" lang="zh-TW" altLang="en-US" dirty="0"/>
              <a:t>電路板</a:t>
            </a:r>
            <a:r>
              <a:rPr kumimoji="1" lang="en-US" altLang="zh-TW" dirty="0"/>
              <a:t>+esp01</a:t>
            </a:r>
            <a:r>
              <a:rPr kumimoji="1" lang="zh-TW" altLang="en-US" dirty="0"/>
              <a:t>，無</a:t>
            </a:r>
            <a:r>
              <a:rPr kumimoji="1" lang="en-US" altLang="zh-TW" dirty="0" err="1"/>
              <a:t>usb</a:t>
            </a:r>
            <a:r>
              <a:rPr kumimoji="1" lang="en-US" altLang="zh-TW" dirty="0"/>
              <a:t> </a:t>
            </a:r>
            <a:r>
              <a:rPr kumimoji="1" lang="zh-TW" altLang="en-US" dirty="0"/>
              <a:t>接口，無法利用序列埠監控來即時除錯，不過只要將</a:t>
            </a:r>
            <a:r>
              <a:rPr kumimoji="1" lang="en-US" altLang="zh-TW" dirty="0" err="1"/>
              <a:t>tx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rx</a:t>
            </a:r>
            <a:r>
              <a:rPr kumimoji="1" lang="zh-TW" altLang="en-US" dirty="0"/>
              <a:t>兩根針腳拉出，即可連接電腦，來監看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運行狀況。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2CE59E-7ED6-361A-75E7-F2ACC937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3224965"/>
            <a:ext cx="2036983" cy="1892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D664A1-9D56-F54E-D607-2E2FD9D9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76" y="2865727"/>
            <a:ext cx="4987750" cy="39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1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BF788546-87DE-D7EB-2EF9-886EBB9DAEE3}"/>
              </a:ext>
            </a:extLst>
          </p:cNvPr>
          <p:cNvSpPr/>
          <p:nvPr/>
        </p:nvSpPr>
        <p:spPr>
          <a:xfrm>
            <a:off x="823363" y="4638448"/>
            <a:ext cx="1005840" cy="78867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發送訊息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1F010E-EA60-EE91-CBB1-28A31BFA4D75}"/>
              </a:ext>
            </a:extLst>
          </p:cNvPr>
          <p:cNvSpPr/>
          <p:nvPr/>
        </p:nvSpPr>
        <p:spPr>
          <a:xfrm>
            <a:off x="2177622" y="4742115"/>
            <a:ext cx="1451610" cy="56007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將訊息組成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Json</a:t>
            </a:r>
            <a:r>
              <a:rPr kumimoji="1" lang="zh-TW" altLang="en-US" dirty="0">
                <a:solidFill>
                  <a:schemeClr val="tx1"/>
                </a:solidFill>
              </a:rPr>
              <a:t>格式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15FB32-0E6D-6A60-C53C-A7A67692B47A}"/>
              </a:ext>
            </a:extLst>
          </p:cNvPr>
          <p:cNvSpPr/>
          <p:nvPr/>
        </p:nvSpPr>
        <p:spPr>
          <a:xfrm>
            <a:off x="3944904" y="4529584"/>
            <a:ext cx="1651997" cy="9458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透過</a:t>
            </a:r>
            <a:r>
              <a:rPr kumimoji="1" lang="en-US" altLang="zh-TW" dirty="0">
                <a:solidFill>
                  <a:schemeClr val="bg1"/>
                </a:solidFill>
              </a:rPr>
              <a:t>serial</a:t>
            </a:r>
            <a:r>
              <a:rPr kumimoji="1" lang="zh-TW" altLang="en-US" dirty="0">
                <a:solidFill>
                  <a:schemeClr val="bg1"/>
                </a:solidFill>
              </a:rPr>
              <a:t>將訊息傳給</a:t>
            </a:r>
            <a:r>
              <a:rPr kumimoji="1" lang="en-US" altLang="zh-TW" dirty="0">
                <a:solidFill>
                  <a:schemeClr val="bg1"/>
                </a:solidFill>
              </a:rPr>
              <a:t>esp01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01B52BF-B1F6-A715-769F-DFA9299F1FEE}"/>
              </a:ext>
            </a:extLst>
          </p:cNvPr>
          <p:cNvCxnSpPr>
            <a:cxnSpLocks/>
            <a:stCxn id="5" idx="6"/>
            <a:endCxn id="31" idx="1"/>
          </p:cNvCxnSpPr>
          <p:nvPr/>
        </p:nvCxnSpPr>
        <p:spPr>
          <a:xfrm flipV="1">
            <a:off x="1829203" y="5029200"/>
            <a:ext cx="281275" cy="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2074124-1B52-567A-BB2F-93CD3023EBD1}"/>
              </a:ext>
            </a:extLst>
          </p:cNvPr>
          <p:cNvSpPr/>
          <p:nvPr/>
        </p:nvSpPr>
        <p:spPr>
          <a:xfrm>
            <a:off x="8423250" y="4742115"/>
            <a:ext cx="1658272" cy="627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2">
                    <a:lumMod val="50000"/>
                  </a:schemeClr>
                </a:solidFill>
              </a:rPr>
              <a:t>利用</a:t>
            </a:r>
            <a:r>
              <a:rPr kumimoji="1" lang="en-US" altLang="zh-TW" dirty="0" err="1">
                <a:solidFill>
                  <a:schemeClr val="tx2">
                    <a:lumMod val="50000"/>
                  </a:schemeClr>
                </a:solidFill>
              </a:rPr>
              <a:t>mqtt</a:t>
            </a: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kumimoji="1" lang="zh-TW" altLang="en-US" dirty="0">
                <a:solidFill>
                  <a:schemeClr val="tx2">
                    <a:lumMod val="50000"/>
                  </a:schemeClr>
                </a:solidFill>
              </a:rPr>
              <a:t>上傳資料</a:t>
            </a:r>
            <a:endParaRPr kumimoji="1"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8B5F19-800C-BE1D-7AAD-B55AA3AA4140}"/>
              </a:ext>
            </a:extLst>
          </p:cNvPr>
          <p:cNvSpPr txBox="1"/>
          <p:nvPr/>
        </p:nvSpPr>
        <p:spPr>
          <a:xfrm>
            <a:off x="7465059" y="3451681"/>
            <a:ext cx="2054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esp01</a:t>
            </a:r>
            <a:endParaRPr lang="zh-TW" altLang="en-US" sz="2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E527B9C-F0A7-78E5-5512-F08F8B72278F}"/>
              </a:ext>
            </a:extLst>
          </p:cNvPr>
          <p:cNvSpPr txBox="1"/>
          <p:nvPr/>
        </p:nvSpPr>
        <p:spPr>
          <a:xfrm>
            <a:off x="3058488" y="3451682"/>
            <a:ext cx="288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Arduino UNO 1</a:t>
            </a:r>
            <a:endParaRPr lang="zh-TW" altLang="en-US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16435D6-AC7D-1E50-1351-80629BC8570D}"/>
              </a:ext>
            </a:extLst>
          </p:cNvPr>
          <p:cNvSpPr/>
          <p:nvPr/>
        </p:nvSpPr>
        <p:spPr>
          <a:xfrm>
            <a:off x="2110478" y="4251158"/>
            <a:ext cx="3762728" cy="155608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0C9AE7-088F-BEAB-F160-B7630D4DA571}"/>
              </a:ext>
            </a:extLst>
          </p:cNvPr>
          <p:cNvSpPr/>
          <p:nvPr/>
        </p:nvSpPr>
        <p:spPr>
          <a:xfrm>
            <a:off x="6468388" y="4251157"/>
            <a:ext cx="3762728" cy="155608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9A964D-0680-A913-AA9F-FEA49532C517}"/>
              </a:ext>
            </a:extLst>
          </p:cNvPr>
          <p:cNvSpPr/>
          <p:nvPr/>
        </p:nvSpPr>
        <p:spPr>
          <a:xfrm>
            <a:off x="6662533" y="4619231"/>
            <a:ext cx="1605052" cy="7504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透過</a:t>
            </a:r>
            <a:r>
              <a:rPr kumimoji="1" lang="en-US" altLang="zh-TW" dirty="0">
                <a:solidFill>
                  <a:schemeClr val="bg1"/>
                </a:solidFill>
              </a:rPr>
              <a:t>serial</a:t>
            </a:r>
          </a:p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讀取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86DE94-A241-3CAB-0721-350E4A3F135F}"/>
              </a:ext>
            </a:extLst>
          </p:cNvPr>
          <p:cNvSpPr txBox="1"/>
          <p:nvPr/>
        </p:nvSpPr>
        <p:spPr>
          <a:xfrm>
            <a:off x="8350119" y="313104"/>
            <a:ext cx="2912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UNO</a:t>
            </a:r>
            <a:r>
              <a:rPr kumimoji="1" lang="zh-TW" altLang="en-US" dirty="0"/>
              <a:t>是利用</a:t>
            </a:r>
            <a:r>
              <a:rPr kumimoji="1" lang="en-US" altLang="zh-TW" dirty="0" err="1"/>
              <a:t>softwareSerial</a:t>
            </a:r>
            <a:r>
              <a:rPr lang="zh-TW" altLang="en-US" dirty="0"/>
              <a:t>模擬序列通訊，讓 </a:t>
            </a:r>
            <a:r>
              <a:rPr lang="en" altLang="zh-TW" dirty="0"/>
              <a:t>Arduino </a:t>
            </a:r>
            <a:r>
              <a:rPr lang="zh-TW" altLang="en-US" dirty="0"/>
              <a:t>可以透過軟體方式建立額外的 </a:t>
            </a:r>
            <a:r>
              <a:rPr lang="en" altLang="zh-TW" dirty="0"/>
              <a:t>UART (</a:t>
            </a:r>
            <a:r>
              <a:rPr lang="zh-TW" altLang="en-US" dirty="0"/>
              <a:t>串列通訊</a:t>
            </a:r>
            <a:r>
              <a:rPr lang="en-US" altLang="zh-TW" dirty="0"/>
              <a:t>) </a:t>
            </a:r>
            <a:r>
              <a:rPr lang="zh-TW" altLang="en-US" dirty="0"/>
              <a:t>連接，</a:t>
            </a:r>
            <a:endParaRPr lang="en-US" altLang="zh-TW" dirty="0"/>
          </a:p>
          <a:p>
            <a:r>
              <a:rPr kumimoji="1" lang="zh-TW" altLang="en-US" dirty="0"/>
              <a:t>這樣可以在</a:t>
            </a:r>
            <a:r>
              <a:rPr kumimoji="1" lang="en-US" altLang="zh-TW" dirty="0"/>
              <a:t>uno</a:t>
            </a:r>
            <a:r>
              <a:rPr kumimoji="1" lang="zh-TW" altLang="en-US" dirty="0"/>
              <a:t>上保留原始瘩出錯模式，也可以直接燒錄程式，如果直接佔據硬體序列埠，燒錄時，必須移除此連接，原來的除錯訊息，需要移除。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88E12A-DAD6-7DED-5460-8A16199420DB}"/>
              </a:ext>
            </a:extLst>
          </p:cNvPr>
          <p:cNvSpPr txBox="1"/>
          <p:nvPr/>
        </p:nvSpPr>
        <p:spPr>
          <a:xfrm>
            <a:off x="711068" y="26681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4400" dirty="0"/>
              <a:t>主板串接：</a:t>
            </a:r>
            <a:endParaRPr lang="zh-TW" altLang="en-US" sz="4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FD1D8A-A32D-1A33-861A-40B0502E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62" y="1303013"/>
            <a:ext cx="2281289" cy="185434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17ECCB2-DECB-7723-FDE7-91102764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67" y="1580872"/>
            <a:ext cx="2764306" cy="1353521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D612766D-BE0A-ED7B-0EE7-80713A51768E}"/>
              </a:ext>
            </a:extLst>
          </p:cNvPr>
          <p:cNvGrpSpPr/>
          <p:nvPr/>
        </p:nvGrpSpPr>
        <p:grpSpPr>
          <a:xfrm>
            <a:off x="3518152" y="1232971"/>
            <a:ext cx="1564888" cy="759380"/>
            <a:chOff x="3518152" y="1232971"/>
            <a:chExt cx="1564888" cy="759380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96B2298-1E4E-7314-5684-A6EE3704A136}"/>
                </a:ext>
              </a:extLst>
            </p:cNvPr>
            <p:cNvCxnSpPr/>
            <p:nvPr/>
          </p:nvCxnSpPr>
          <p:spPr>
            <a:xfrm flipV="1">
              <a:off x="3525586" y="1232971"/>
              <a:ext cx="0" cy="284814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64F9067E-0B71-F4AA-2EF3-8B967EBA19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8152" y="1232971"/>
              <a:ext cx="1564888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9C76FEC8-CCC7-1E69-9591-8582A0FF3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040" y="1232971"/>
              <a:ext cx="0" cy="75938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50B032-C83E-7987-4D79-37A28708DFF8}"/>
              </a:ext>
            </a:extLst>
          </p:cNvPr>
          <p:cNvGrpSpPr/>
          <p:nvPr/>
        </p:nvGrpSpPr>
        <p:grpSpPr>
          <a:xfrm>
            <a:off x="3449029" y="1303013"/>
            <a:ext cx="1830553" cy="1291504"/>
            <a:chOff x="3449029" y="1303013"/>
            <a:chExt cx="1830553" cy="1291504"/>
          </a:xfrm>
        </p:grpSpPr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FDC89-73C2-2E20-987B-3A98BD652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2396" y="1303013"/>
              <a:ext cx="0" cy="2147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29417AE2-B45F-5B99-442B-AF1423C2ABEC}"/>
                </a:ext>
              </a:extLst>
            </p:cNvPr>
            <p:cNvCxnSpPr>
              <a:cxnSpLocks/>
            </p:cNvCxnSpPr>
            <p:nvPr/>
          </p:nvCxnSpPr>
          <p:spPr>
            <a:xfrm>
              <a:off x="3449029" y="1312509"/>
              <a:ext cx="183055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552D121B-0426-AB88-07F6-6F3B08127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949" y="1303013"/>
              <a:ext cx="5633" cy="12915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6AF5DBE-5D88-A38E-BA31-9DAC768F74BD}"/>
              </a:ext>
            </a:extLst>
          </p:cNvPr>
          <p:cNvSpPr txBox="1"/>
          <p:nvPr/>
        </p:nvSpPr>
        <p:spPr>
          <a:xfrm>
            <a:off x="3130670" y="108332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TX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D4C171F-1532-BE6F-CCC1-E985E89862B1}"/>
              </a:ext>
            </a:extLst>
          </p:cNvPr>
          <p:cNvSpPr txBox="1"/>
          <p:nvPr/>
        </p:nvSpPr>
        <p:spPr>
          <a:xfrm>
            <a:off x="3447900" y="94676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92D050"/>
                </a:solidFill>
              </a:rPr>
              <a:t>RX</a:t>
            </a:r>
            <a:endParaRPr kumimoji="1" lang="zh-TW" altLang="en-US" dirty="0">
              <a:solidFill>
                <a:srgbClr val="92D050"/>
              </a:solidFill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02E72950-A419-E035-9601-862AC199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10" y="1175948"/>
            <a:ext cx="2764306" cy="1353521"/>
          </a:xfrm>
          <a:prstGeom prst="rect">
            <a:avLst/>
          </a:prstGeom>
        </p:spPr>
      </p:pic>
      <p:sp>
        <p:nvSpPr>
          <p:cNvPr id="53" name="向右箭號 52">
            <a:extLst>
              <a:ext uri="{FF2B5EF4-FFF2-40B4-BE49-F238E27FC236}">
                <a16:creationId xmlns:a16="http://schemas.microsoft.com/office/drawing/2014/main" id="{1B7B8830-6F7A-95A1-C8AC-7447FA0A2F06}"/>
              </a:ext>
            </a:extLst>
          </p:cNvPr>
          <p:cNvSpPr/>
          <p:nvPr/>
        </p:nvSpPr>
        <p:spPr>
          <a:xfrm>
            <a:off x="5968286" y="4885659"/>
            <a:ext cx="500101" cy="2870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956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26636-A3BB-3A94-9597-6A0AE971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除錯機制：</a:t>
            </a:r>
            <a:r>
              <a:rPr kumimoji="1" lang="en-US" altLang="zh-TW" dirty="0"/>
              <a:t>esp01 </a:t>
            </a:r>
            <a:r>
              <a:rPr kumimoji="1" lang="zh-TW" altLang="en-US" dirty="0"/>
              <a:t>從服務端監控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D80F675-170B-35AB-D820-4FCF778C1634}"/>
              </a:ext>
            </a:extLst>
          </p:cNvPr>
          <p:cNvGrpSpPr/>
          <p:nvPr/>
        </p:nvGrpSpPr>
        <p:grpSpPr>
          <a:xfrm>
            <a:off x="0" y="1625695"/>
            <a:ext cx="7426870" cy="3606610"/>
            <a:chOff x="-121004" y="211411"/>
            <a:chExt cx="10531706" cy="5690625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9FD7F0F-25D5-9A09-8FCC-D8644716320C}"/>
                </a:ext>
              </a:extLst>
            </p:cNvPr>
            <p:cNvGrpSpPr/>
            <p:nvPr/>
          </p:nvGrpSpPr>
          <p:grpSpPr>
            <a:xfrm>
              <a:off x="1781298" y="902524"/>
              <a:ext cx="1235034" cy="4999512"/>
              <a:chOff x="1781298" y="902524"/>
              <a:chExt cx="1235034" cy="4999512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806ACBA-A472-EC23-6AD9-C7B2F334E755}"/>
                  </a:ext>
                </a:extLst>
              </p:cNvPr>
              <p:cNvSpPr/>
              <p:nvPr/>
            </p:nvSpPr>
            <p:spPr>
              <a:xfrm>
                <a:off x="1781298" y="902524"/>
                <a:ext cx="1235034" cy="4512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UNO</a:t>
                </a:r>
                <a:endParaRPr kumimoji="1" lang="zh-TW" altLang="en-US" dirty="0"/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D558AE6-8514-6D02-F0FC-6CFD7F97FBF3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>
                <a:off x="2398815" y="1353787"/>
                <a:ext cx="0" cy="4548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968EDF4-C1AD-4E9B-3810-7E082F714BF5}"/>
                </a:ext>
              </a:extLst>
            </p:cNvPr>
            <p:cNvGrpSpPr/>
            <p:nvPr/>
          </p:nvGrpSpPr>
          <p:grpSpPr>
            <a:xfrm>
              <a:off x="4653147" y="902524"/>
              <a:ext cx="1235034" cy="4999512"/>
              <a:chOff x="1781298" y="902524"/>
              <a:chExt cx="1235034" cy="4999512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9C2056D-0CE9-D116-1426-6F422C8CB0FB}"/>
                  </a:ext>
                </a:extLst>
              </p:cNvPr>
              <p:cNvSpPr/>
              <p:nvPr/>
            </p:nvSpPr>
            <p:spPr>
              <a:xfrm>
                <a:off x="1781298" y="902524"/>
                <a:ext cx="1235034" cy="4512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esp01</a:t>
                </a:r>
                <a:endParaRPr kumimoji="1" lang="zh-TW" altLang="en-US" dirty="0"/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3181D966-3804-8349-C2D3-83D3CB7E2534}"/>
                  </a:ext>
                </a:extLst>
              </p:cNvPr>
              <p:cNvCxnSpPr>
                <a:stCxn id="15" idx="2"/>
              </p:cNvCxnSpPr>
              <p:nvPr/>
            </p:nvCxnSpPr>
            <p:spPr>
              <a:xfrm>
                <a:off x="2398815" y="1353787"/>
                <a:ext cx="0" cy="4548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5BB6E48B-160D-00A4-148C-21C1841E0B3F}"/>
                </a:ext>
              </a:extLst>
            </p:cNvPr>
            <p:cNvGrpSpPr/>
            <p:nvPr/>
          </p:nvGrpSpPr>
          <p:grpSpPr>
            <a:xfrm>
              <a:off x="9175668" y="902524"/>
              <a:ext cx="1235034" cy="4999512"/>
              <a:chOff x="1781298" y="902524"/>
              <a:chExt cx="1235034" cy="4999512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09ADF4-8F60-BD62-6A2E-CEB897BD3B35}"/>
                  </a:ext>
                </a:extLst>
              </p:cNvPr>
              <p:cNvSpPr/>
              <p:nvPr/>
            </p:nvSpPr>
            <p:spPr>
              <a:xfrm>
                <a:off x="1781298" y="902524"/>
                <a:ext cx="1235034" cy="4512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server</a:t>
                </a:r>
                <a:endParaRPr kumimoji="1" lang="zh-TW" altLang="en-US" dirty="0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22E333A1-7F79-7871-E14E-7FF785B5AC30}"/>
                  </a:ext>
                </a:extLst>
              </p:cNvPr>
              <p:cNvCxnSpPr>
                <a:stCxn id="13" idx="2"/>
              </p:cNvCxnSpPr>
              <p:nvPr/>
            </p:nvCxnSpPr>
            <p:spPr>
              <a:xfrm>
                <a:off x="2398815" y="1353787"/>
                <a:ext cx="0" cy="45482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爆炸 2 7">
              <a:extLst>
                <a:ext uri="{FF2B5EF4-FFF2-40B4-BE49-F238E27FC236}">
                  <a16:creationId xmlns:a16="http://schemas.microsoft.com/office/drawing/2014/main" id="{9348422D-7A63-43DC-DE3D-9172FB1E87EF}"/>
                </a:ext>
              </a:extLst>
            </p:cNvPr>
            <p:cNvSpPr/>
            <p:nvPr/>
          </p:nvSpPr>
          <p:spPr>
            <a:xfrm rot="20382697">
              <a:off x="-121004" y="211411"/>
              <a:ext cx="2543994" cy="1318160"/>
            </a:xfrm>
            <a:prstGeom prst="irregularSeal2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rgbClr val="FF0000"/>
                  </a:solidFill>
                </a:rPr>
                <a:t>debug</a:t>
              </a:r>
              <a:endParaRPr kumimoji="1"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571F398-26C8-385C-1928-A889CA9D2147}"/>
                </a:ext>
              </a:extLst>
            </p:cNvPr>
            <p:cNvSpPr txBox="1"/>
            <p:nvPr/>
          </p:nvSpPr>
          <p:spPr>
            <a:xfrm>
              <a:off x="5751255" y="2972777"/>
              <a:ext cx="3561340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zh-TW" dirty="0" err="1">
                  <a:latin typeface="Andale Mono" panose="020B0509000000000004" pitchFamily="49" charset="0"/>
                </a:rPr>
                <a:t>m</a:t>
              </a:r>
              <a:r>
                <a:rPr lang="en" altLang="zh-TW" dirty="0" err="1">
                  <a:effectLst/>
                  <a:latin typeface="Andale Mono" panose="020B0509000000000004" pitchFamily="49" charset="0"/>
                </a:rPr>
                <a:t>osquitto_pub</a:t>
              </a:r>
              <a:endParaRPr lang="en" altLang="zh-TW" dirty="0">
                <a:effectLst/>
                <a:latin typeface="Andale Mono" panose="020B0509000000000004" pitchFamily="49" charset="0"/>
              </a:endParaRPr>
            </a:p>
            <a:p>
              <a:r>
                <a:rPr lang="en" altLang="zh-TW" dirty="0">
                  <a:effectLst/>
                  <a:latin typeface="Andale Mono" panose="020B0509000000000004" pitchFamily="49" charset="0"/>
                </a:rPr>
                <a:t>-h 192.168.5.101</a:t>
              </a:r>
            </a:p>
            <a:p>
              <a:r>
                <a:rPr lang="en" altLang="zh-TW" dirty="0">
                  <a:effectLst/>
                  <a:latin typeface="Andale Mono" panose="020B0509000000000004" pitchFamily="49" charset="0"/>
                </a:rPr>
                <a:t>-t /central/Debug/room1</a:t>
              </a:r>
              <a:endParaRPr kumimoji="1" lang="en-US" altLang="zh-TW" dirty="0"/>
            </a:p>
            <a:p>
              <a:r>
                <a:rPr kumimoji="1" lang="en-US" altLang="zh-TW" dirty="0"/>
                <a:t>-m ”</a:t>
              </a:r>
              <a:r>
                <a:rPr kumimoji="1" lang="en-US" altLang="zh-TW" dirty="0" err="1"/>
                <a:t>debugMessage</a:t>
              </a:r>
              <a:r>
                <a:rPr kumimoji="1" lang="en-US" altLang="zh-TW" dirty="0"/>
                <a:t>”</a:t>
              </a:r>
              <a:endParaRPr kumimoji="1" lang="zh-TW" altLang="en-US" dirty="0"/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C5497017-5C60-BF32-B1E5-6F07C6C3F164}"/>
                </a:ext>
              </a:extLst>
            </p:cNvPr>
            <p:cNvCxnSpPr/>
            <p:nvPr/>
          </p:nvCxnSpPr>
          <p:spPr>
            <a:xfrm flipH="1">
              <a:off x="5270664" y="2874694"/>
              <a:ext cx="4401788" cy="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3C8DC5AD-1C7D-B8E0-72DC-DEB983B64E11}"/>
                </a:ext>
              </a:extLst>
            </p:cNvPr>
            <p:cNvCxnSpPr/>
            <p:nvPr/>
          </p:nvCxnSpPr>
          <p:spPr>
            <a:xfrm flipH="1">
              <a:off x="2576945" y="2505694"/>
              <a:ext cx="2693719" cy="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9FC2734-D195-FC78-CFB8-A2157B8536D6}"/>
                </a:ext>
              </a:extLst>
            </p:cNvPr>
            <p:cNvSpPr txBox="1"/>
            <p:nvPr/>
          </p:nvSpPr>
          <p:spPr>
            <a:xfrm>
              <a:off x="1197856" y="1805050"/>
              <a:ext cx="294260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err="1"/>
                <a:t>Serial.println</a:t>
              </a:r>
              <a:r>
                <a:rPr kumimoji="1" lang="en-US" altLang="zh-TW" dirty="0"/>
                <a:t>(</a:t>
              </a:r>
              <a:r>
                <a:rPr kumimoji="1" lang="en-US" altLang="zh-TW" dirty="0" err="1"/>
                <a:t>debugMessage</a:t>
              </a:r>
              <a:r>
                <a:rPr kumimoji="1" lang="en-US" altLang="zh-TW" dirty="0"/>
                <a:t>)</a:t>
              </a:r>
              <a:endParaRPr kumimoji="1" lang="zh-TW" altLang="en-US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5BB244-296F-7D00-3AD7-2B38CA862A11}"/>
              </a:ext>
            </a:extLst>
          </p:cNvPr>
          <p:cNvSpPr txBox="1"/>
          <p:nvPr/>
        </p:nvSpPr>
        <p:spPr>
          <a:xfrm>
            <a:off x="7765778" y="1508065"/>
            <a:ext cx="3835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本實驗要將</a:t>
            </a:r>
            <a:r>
              <a:rPr kumimoji="1" lang="en-US" altLang="zh-TW" dirty="0"/>
              <a:t>uno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esp01 </a:t>
            </a:r>
            <a:r>
              <a:rPr kumimoji="1" lang="zh-TW" altLang="en-US" dirty="0"/>
              <a:t>串連，</a:t>
            </a:r>
            <a:endParaRPr kumimoji="1" lang="en-US" altLang="zh-TW" dirty="0"/>
          </a:p>
          <a:p>
            <a:r>
              <a:rPr kumimoji="1" lang="en-US" altLang="zh-TW" dirty="0"/>
              <a:t>esp01</a:t>
            </a:r>
            <a:r>
              <a:rPr kumimoji="1" lang="zh-TW" altLang="en-US" dirty="0"/>
              <a:t>中</a:t>
            </a:r>
            <a:r>
              <a:rPr kumimoji="1" lang="en-US" altLang="zh-TW" dirty="0" err="1"/>
              <a:t>tx</a:t>
            </a:r>
            <a:r>
              <a:rPr kumimoji="1" lang="en-US" altLang="zh-TW" dirty="0"/>
              <a:t> , </a:t>
            </a:r>
            <a:r>
              <a:rPr kumimoji="1" lang="en-US" altLang="zh-TW" dirty="0" err="1"/>
              <a:t>rx</a:t>
            </a:r>
            <a:r>
              <a:rPr kumimoji="1" lang="en-US" altLang="zh-TW" dirty="0"/>
              <a:t> </a:t>
            </a:r>
            <a:r>
              <a:rPr kumimoji="1" lang="zh-TW" altLang="en-US" dirty="0"/>
              <a:t>用於傳遞兩款主板訊息，</a:t>
            </a:r>
            <a:endParaRPr kumimoji="1" lang="en-US" altLang="zh-TW" dirty="0"/>
          </a:p>
          <a:p>
            <a:r>
              <a:rPr kumimoji="1" lang="zh-TW" altLang="en-US" dirty="0"/>
              <a:t>一但進入整合狀態，就無法間看</a:t>
            </a:r>
            <a:r>
              <a:rPr kumimoji="1" lang="en-US" altLang="zh-TW" dirty="0"/>
              <a:t>esp01</a:t>
            </a:r>
            <a:r>
              <a:rPr kumimoji="1" lang="zh-TW" altLang="en-US" dirty="0"/>
              <a:t>執行過程。</a:t>
            </a:r>
            <a:endParaRPr kumimoji="1" lang="en-US" altLang="zh-TW" dirty="0"/>
          </a:p>
          <a:p>
            <a:r>
              <a:rPr kumimoji="1" lang="zh-TW" altLang="en-US" dirty="0"/>
              <a:t>因此，我們將所有出錯訊息傳遞至網上，由服務端來監控並除錯。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D90C75F-83AB-A8A2-CD53-B60688AC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927" y="3791008"/>
            <a:ext cx="4493378" cy="12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10906</TotalTime>
  <Words>1454</Words>
  <Application>Microsoft Macintosh PowerPoint</Application>
  <PresentationFormat>寬螢幕</PresentationFormat>
  <Paragraphs>162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Andale Mono</vt:lpstr>
      <vt:lpstr>Arial</vt:lpstr>
      <vt:lpstr>Calibri</vt:lpstr>
      <vt:lpstr>Calibri Light</vt:lpstr>
      <vt:lpstr>Office 佈景主題</vt:lpstr>
      <vt:lpstr>Arduino UNO</vt:lpstr>
      <vt:lpstr>研究過程或方法</vt:lpstr>
      <vt:lpstr>單獨測試DHT溫濕度感測器。</vt:lpstr>
      <vt:lpstr>自製燒錄器</vt:lpstr>
      <vt:lpstr>自製esp01燒錄器-v1.0</vt:lpstr>
      <vt:lpstr>自製esp01燒錄器-v2.0</vt:lpstr>
      <vt:lpstr>除錯機制：esp01 序列埠監控</vt:lpstr>
      <vt:lpstr>PowerPoint 簡報</vt:lpstr>
      <vt:lpstr>除錯機制：esp01 從服務端監控</vt:lpstr>
      <vt:lpstr>將三房間溫濕度資訊由一顆lcd呈現</vt:lpstr>
      <vt:lpstr>Button 長按與連續按功能，利用LCD顯示當前模式</vt:lpstr>
      <vt:lpstr>PowerPoint 簡報</vt:lpstr>
      <vt:lpstr>導入millis()</vt:lpstr>
      <vt:lpstr>Debug 模式切換</vt:lpstr>
      <vt:lpstr>按鍵流程控制</vt:lpstr>
      <vt:lpstr>長按功能設計</vt:lpstr>
      <vt:lpstr>活動圖</vt:lpstr>
      <vt:lpstr>LED計時器</vt:lpstr>
      <vt:lpstr>Led alert 修改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UNO</dc:title>
  <dc:creator>Microsoft Office User</dc:creator>
  <cp:lastModifiedBy>Microsoft Office User</cp:lastModifiedBy>
  <cp:revision>4</cp:revision>
  <dcterms:created xsi:type="dcterms:W3CDTF">2025-03-12T11:16:17Z</dcterms:created>
  <dcterms:modified xsi:type="dcterms:W3CDTF">2025-03-20T01:02:19Z</dcterms:modified>
</cp:coreProperties>
</file>